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539" r:id="rId3"/>
    <p:sldId id="530" r:id="rId4"/>
    <p:sldId id="529" r:id="rId5"/>
    <p:sldId id="540" r:id="rId6"/>
    <p:sldId id="537" r:id="rId7"/>
    <p:sldId id="541" r:id="rId8"/>
    <p:sldId id="542" r:id="rId9"/>
    <p:sldId id="543" r:id="rId10"/>
    <p:sldId id="25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A"/>
    <a:srgbClr val="343064"/>
    <a:srgbClr val="23A9DD"/>
    <a:srgbClr val="E6E6E6"/>
    <a:srgbClr val="B2ECF0"/>
    <a:srgbClr val="DBF6F8"/>
    <a:srgbClr val="F2F2F2"/>
    <a:srgbClr val="07407B"/>
    <a:srgbClr val="7FCDEE"/>
    <a:srgbClr val="B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2" d="100"/>
          <a:sy n="102" d="100"/>
        </p:scale>
        <p:origin x="14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12/12/2022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12/12/2022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12/12/2022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jp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574" y="4295956"/>
            <a:ext cx="10988675" cy="126808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500" b="0" dirty="0" smtClean="0"/>
              <a:t>“</a:t>
            </a:r>
            <a:r>
              <a:rPr lang="en-US" sz="2800" dirty="0" smtClean="0"/>
              <a:t>Walk &amp; Talk” Digital Transformation through Standardisation: IoT and Edge</a:t>
            </a:r>
            <a:endParaRPr lang="en-US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8450" y="1837426"/>
            <a:ext cx="5543550" cy="86421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b="1" dirty="0" smtClean="0">
                <a:solidFill>
                  <a:srgbClr val="07407B"/>
                </a:solidFill>
              </a:rPr>
              <a:t>Report on Landscape </a:t>
            </a:r>
            <a:r>
              <a:rPr lang="it-IT" sz="2800" b="1" dirty="0">
                <a:solidFill>
                  <a:srgbClr val="07407B"/>
                </a:solidFill>
              </a:rPr>
              <a:t>of </a:t>
            </a:r>
            <a:r>
              <a:rPr lang="it-IT" sz="2800" b="1" dirty="0" smtClean="0">
                <a:solidFill>
                  <a:srgbClr val="07407B"/>
                </a:solidFill>
              </a:rPr>
              <a:t/>
            </a:r>
            <a:br>
              <a:rPr lang="it-IT" sz="2800" b="1" dirty="0" smtClean="0">
                <a:solidFill>
                  <a:srgbClr val="07407B"/>
                </a:solidFill>
              </a:rPr>
            </a:br>
            <a:r>
              <a:rPr lang="it-IT" sz="2800" b="1" dirty="0" smtClean="0">
                <a:solidFill>
                  <a:srgbClr val="07407B"/>
                </a:solidFill>
              </a:rPr>
              <a:t>Edge Computing Standards</a:t>
            </a:r>
            <a:endParaRPr lang="it-IT" sz="2800" b="1" dirty="0">
              <a:solidFill>
                <a:srgbClr val="07407B"/>
              </a:solidFill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 txBox="1">
            <a:spLocks/>
          </p:cNvSpPr>
          <p:nvPr/>
        </p:nvSpPr>
        <p:spPr>
          <a:xfrm>
            <a:off x="6435306" y="5839537"/>
            <a:ext cx="5404269" cy="828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sz="3000" kern="1200">
                <a:solidFill>
                  <a:srgbClr val="282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82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282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282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2822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 smtClean="0"/>
              <a:t>Orfeas </a:t>
            </a:r>
            <a:r>
              <a:rPr lang="en-GB" sz="1500" dirty="0" err="1" smtClean="0"/>
              <a:t>Voutyras</a:t>
            </a:r>
            <a:r>
              <a:rPr lang="en-GB" sz="1500" dirty="0" smtClean="0"/>
              <a:t> </a:t>
            </a:r>
            <a:r>
              <a:rPr lang="en-GB" sz="1500" dirty="0" smtClean="0"/>
              <a:t>– ovoutyras@mail.ntua.gr</a:t>
            </a:r>
            <a:endParaRPr lang="en-GB" sz="15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StandICT.eu TWG </a:t>
            </a:r>
            <a:r>
              <a:rPr lang="en-US" sz="1500" dirty="0" err="1"/>
              <a:t>IIoT</a:t>
            </a:r>
            <a:r>
              <a:rPr lang="en-US" sz="1500" dirty="0"/>
              <a:t> and Edge </a:t>
            </a:r>
            <a:r>
              <a:rPr lang="en-US" sz="1500" dirty="0" smtClean="0"/>
              <a:t>member</a:t>
            </a:r>
            <a:endParaRPr lang="en-GB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 smtClean="0"/>
              <a:t>National Technical University of Athens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07" y="1282137"/>
            <a:ext cx="3113057" cy="446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Landscape of Edge Computing Standards Report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449" y="1791509"/>
            <a:ext cx="3132635" cy="44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15178" y="2158774"/>
            <a:ext cx="240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28225A"/>
                </a:solidFill>
              </a:rPr>
              <a:t>252 Standardisation Artifacts studied</a:t>
            </a:r>
            <a:endParaRPr lang="en-US" b="1" i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Landscape of Edge Computing Standards Report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92" y="1256228"/>
            <a:ext cx="3650673" cy="5179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8" y="1256228"/>
            <a:ext cx="3650673" cy="5179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15178" y="2158774"/>
            <a:ext cx="240047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28225A"/>
                </a:solidFill>
              </a:rPr>
              <a:t>252 Standardisation Artifacts studied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i="1" dirty="0" smtClean="0">
                <a:solidFill>
                  <a:srgbClr val="28225A"/>
                </a:solidFill>
              </a:rPr>
              <a:t>For each one: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Domain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Use Case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Source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Title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Abstract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URL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Type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28225A"/>
                </a:solidFill>
              </a:rPr>
              <a:t>Date</a:t>
            </a:r>
            <a:endParaRPr lang="en-US" sz="1600" i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0858" y="375628"/>
            <a:ext cx="8072234" cy="610818"/>
          </a:xfrm>
        </p:spPr>
        <p:txBody>
          <a:bodyPr>
            <a:noAutofit/>
          </a:bodyPr>
          <a:lstStyle/>
          <a:p>
            <a:r>
              <a:rPr lang="fi-FI" sz="2500" dirty="0"/>
              <a:t>Edge Computing Landscape: </a:t>
            </a:r>
            <a:r>
              <a:rPr lang="en-US" sz="2500" dirty="0" smtClean="0"/>
              <a:t>SDOs </a:t>
            </a:r>
            <a:r>
              <a:rPr lang="en-US" sz="2500" dirty="0"/>
              <a:t>and </a:t>
            </a:r>
            <a:r>
              <a:rPr lang="en-US" sz="2500" dirty="0" smtClean="0"/>
              <a:t>Alliances</a:t>
            </a:r>
            <a:endParaRPr lang="en-US" sz="2500" dirty="0"/>
          </a:p>
        </p:txBody>
      </p:sp>
      <p:sp>
        <p:nvSpPr>
          <p:cNvPr id="110" name="ZoneTexte 194"/>
          <p:cNvSpPr txBox="1">
            <a:spLocks noChangeArrowheads="1"/>
          </p:cNvSpPr>
          <p:nvPr/>
        </p:nvSpPr>
        <p:spPr bwMode="auto">
          <a:xfrm>
            <a:off x="303975" y="6399664"/>
            <a:ext cx="4376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smtClean="0">
                <a:solidFill>
                  <a:srgbClr val="28225A"/>
                </a:solidFill>
              </a:rPr>
              <a:t>*Source</a:t>
            </a:r>
            <a:r>
              <a:rPr lang="en-US" sz="1200" b="1" i="1" dirty="0">
                <a:solidFill>
                  <a:srgbClr val="28225A"/>
                </a:solidFill>
              </a:rPr>
              <a:t>: AIOTI </a:t>
            </a:r>
            <a:r>
              <a:rPr lang="en-US" sz="1200" b="1" i="1" dirty="0" smtClean="0">
                <a:solidFill>
                  <a:srgbClr val="28225A"/>
                </a:solidFill>
              </a:rPr>
              <a:t>WG Standardisation</a:t>
            </a:r>
            <a:r>
              <a:rPr lang="en-US" sz="1200" b="1" i="1" dirty="0">
                <a:solidFill>
                  <a:srgbClr val="28225A"/>
                </a:solidFill>
              </a:rPr>
              <a:t> </a:t>
            </a:r>
            <a:r>
              <a:rPr lang="en-US" sz="1200" b="1" i="1" dirty="0" smtClean="0">
                <a:solidFill>
                  <a:srgbClr val="28225A"/>
                </a:solidFill>
              </a:rPr>
              <a:t>- Edge Computing Release 1.0</a:t>
            </a:r>
            <a:endParaRPr lang="en-US" sz="1200" b="1" i="1" dirty="0">
              <a:solidFill>
                <a:srgbClr val="28225A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664254" y="1414434"/>
            <a:ext cx="1368000" cy="3174265"/>
            <a:chOff x="4669756" y="1452534"/>
            <a:chExt cx="1368000" cy="3174265"/>
          </a:xfrm>
        </p:grpSpPr>
        <p:sp>
          <p:nvSpPr>
            <p:cNvPr id="24" name="ZoneTexte 67"/>
            <p:cNvSpPr txBox="1"/>
            <p:nvPr/>
          </p:nvSpPr>
          <p:spPr>
            <a:xfrm>
              <a:off x="4914886" y="1452534"/>
              <a:ext cx="877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28225A"/>
                  </a:solidFill>
                </a:rPr>
                <a:t>Healthcare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4669756" y="1730080"/>
              <a:ext cx="1368000" cy="2896719"/>
              <a:chOff x="5634335" y="1748939"/>
              <a:chExt cx="1368000" cy="2896719"/>
            </a:xfrm>
          </p:grpSpPr>
          <p:sp>
            <p:nvSpPr>
              <p:cNvPr id="126" name="Rectangle à coins arrondis 6"/>
              <p:cNvSpPr/>
              <p:nvPr/>
            </p:nvSpPr>
            <p:spPr bwMode="auto">
              <a:xfrm>
                <a:off x="5634335" y="1748939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8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38446" y="3027592"/>
                <a:ext cx="759256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5013" y="2785481"/>
                <a:ext cx="350809" cy="34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95979" y="2219493"/>
                <a:ext cx="346771" cy="403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87578" y="2350728"/>
                <a:ext cx="291548" cy="296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79285" y="1946835"/>
                <a:ext cx="544229" cy="239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23816" y="3824723"/>
                <a:ext cx="637478" cy="211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1246" y="4264264"/>
                <a:ext cx="616305" cy="157158"/>
              </a:xfrm>
              <a:prstGeom prst="rect">
                <a:avLst/>
              </a:prstGeom>
            </p:spPr>
          </p:pic>
        </p:grpSp>
      </p:grpSp>
      <p:grpSp>
        <p:nvGrpSpPr>
          <p:cNvPr id="141" name="Group 140"/>
          <p:cNvGrpSpPr/>
          <p:nvPr/>
        </p:nvGrpSpPr>
        <p:grpSpPr>
          <a:xfrm>
            <a:off x="3215356" y="1229768"/>
            <a:ext cx="1368000" cy="3358931"/>
            <a:chOff x="3219024" y="1267868"/>
            <a:chExt cx="1368000" cy="3358931"/>
          </a:xfrm>
        </p:grpSpPr>
        <p:sp>
          <p:nvSpPr>
            <p:cNvPr id="15" name="ZoneTexte 15"/>
            <p:cNvSpPr txBox="1"/>
            <p:nvPr/>
          </p:nvSpPr>
          <p:spPr>
            <a:xfrm>
              <a:off x="3338478" y="1267868"/>
              <a:ext cx="1129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Vehicular/</a:t>
              </a:r>
            </a:p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Transportation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19024" y="1730080"/>
              <a:ext cx="1368000" cy="2896719"/>
              <a:chOff x="4129198" y="1730080"/>
              <a:chExt cx="1368000" cy="2896719"/>
            </a:xfrm>
          </p:grpSpPr>
          <p:sp>
            <p:nvSpPr>
              <p:cNvPr id="125" name="Rectangle à coins arrondis 6"/>
              <p:cNvSpPr/>
              <p:nvPr/>
            </p:nvSpPr>
            <p:spPr bwMode="auto">
              <a:xfrm>
                <a:off x="4129198" y="1730080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7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8546" y="3219125"/>
                <a:ext cx="882263" cy="81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166" y="2165454"/>
                <a:ext cx="326202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10000" y="1864953"/>
                <a:ext cx="606425" cy="211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9020" y="2109529"/>
                <a:ext cx="384755" cy="44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38053" y="3061788"/>
                <a:ext cx="266078" cy="271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60755" y="2662178"/>
                <a:ext cx="637830" cy="21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2612" y="3894247"/>
                <a:ext cx="613813" cy="270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90" descr="5GAA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23843" y="2999525"/>
                <a:ext cx="555177" cy="178119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4700" y="4341465"/>
                <a:ext cx="616305" cy="157158"/>
              </a:xfrm>
              <a:prstGeom prst="rect">
                <a:avLst/>
              </a:prstGeom>
            </p:spPr>
          </p:pic>
        </p:grpSp>
      </p:grpSp>
      <p:grpSp>
        <p:nvGrpSpPr>
          <p:cNvPr id="143" name="Group 142"/>
          <p:cNvGrpSpPr/>
          <p:nvPr/>
        </p:nvGrpSpPr>
        <p:grpSpPr>
          <a:xfrm>
            <a:off x="6113152" y="1414434"/>
            <a:ext cx="1368000" cy="3174265"/>
            <a:chOff x="6120488" y="1452534"/>
            <a:chExt cx="1368000" cy="3174265"/>
          </a:xfrm>
        </p:grpSpPr>
        <p:sp>
          <p:nvSpPr>
            <p:cNvPr id="25" name="ZoneTexte 71"/>
            <p:cNvSpPr txBox="1"/>
            <p:nvPr/>
          </p:nvSpPr>
          <p:spPr>
            <a:xfrm>
              <a:off x="6495045" y="1452534"/>
              <a:ext cx="618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Energy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120488" y="1730080"/>
              <a:ext cx="1368000" cy="2896719"/>
              <a:chOff x="7043173" y="1712410"/>
              <a:chExt cx="1368000" cy="2896719"/>
            </a:xfrm>
          </p:grpSpPr>
          <p:sp>
            <p:nvSpPr>
              <p:cNvPr id="127" name="Rectangle à coins arrondis 6"/>
              <p:cNvSpPr/>
              <p:nvPr/>
            </p:nvSpPr>
            <p:spPr bwMode="auto">
              <a:xfrm>
                <a:off x="7043173" y="1712410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9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79617" y="3242311"/>
                <a:ext cx="825166" cy="766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80182" y="1808758"/>
                <a:ext cx="894256" cy="326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6824" y="2810854"/>
                <a:ext cx="329648" cy="33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2200" y="2505154"/>
                <a:ext cx="637478" cy="211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图片 53" descr="onem2m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763262" y="3157119"/>
                <a:ext cx="428415" cy="236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5542" y="3826189"/>
                <a:ext cx="697750" cy="307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92" descr="ecc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204705" y="2199998"/>
                <a:ext cx="639712" cy="21177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958" y="4284379"/>
                <a:ext cx="616305" cy="157158"/>
              </a:xfrm>
              <a:prstGeom prst="rect">
                <a:avLst/>
              </a:prstGeom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7562050" y="1414434"/>
            <a:ext cx="1368000" cy="3174265"/>
            <a:chOff x="7571220" y="1452534"/>
            <a:chExt cx="1368000" cy="3174265"/>
          </a:xfrm>
        </p:grpSpPr>
        <p:sp>
          <p:nvSpPr>
            <p:cNvPr id="38" name="ZoneTexte 74"/>
            <p:cNvSpPr txBox="1"/>
            <p:nvPr/>
          </p:nvSpPr>
          <p:spPr>
            <a:xfrm>
              <a:off x="7988159" y="1452534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Cities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7571220" y="1730080"/>
              <a:ext cx="1368000" cy="2896719"/>
              <a:chOff x="8090613" y="1768241"/>
              <a:chExt cx="1368000" cy="2896719"/>
            </a:xfrm>
          </p:grpSpPr>
          <p:sp>
            <p:nvSpPr>
              <p:cNvPr id="128" name="Rectangle à coins arrondis 6"/>
              <p:cNvSpPr/>
              <p:nvPr/>
            </p:nvSpPr>
            <p:spPr bwMode="auto">
              <a:xfrm>
                <a:off x="8090613" y="1768241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08888" y="1940274"/>
                <a:ext cx="326202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09578" y="1937100"/>
                <a:ext cx="350764" cy="357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66301" y="2322896"/>
                <a:ext cx="382179" cy="445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29" descr="http://www.asro.ro/romana/centru_media/pressroom/cen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36761" y="2395101"/>
                <a:ext cx="37526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35873" y="3061788"/>
                <a:ext cx="606425" cy="221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图片 39" descr="2.jp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247468" y="3332811"/>
                <a:ext cx="765392" cy="17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86855" y="3614592"/>
                <a:ext cx="825166" cy="766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673722" y="3619379"/>
                <a:ext cx="627879" cy="20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654839" y="4120511"/>
                <a:ext cx="679661" cy="299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93" descr="ecc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03452" y="2821941"/>
                <a:ext cx="639712" cy="21177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5008" y="4379975"/>
                <a:ext cx="616305" cy="157158"/>
              </a:xfrm>
              <a:prstGeom prst="rect">
                <a:avLst/>
              </a:prstGeom>
            </p:spPr>
          </p:pic>
        </p:grpSp>
      </p:grpSp>
      <p:grpSp>
        <p:nvGrpSpPr>
          <p:cNvPr id="145" name="Group 144"/>
          <p:cNvGrpSpPr/>
          <p:nvPr/>
        </p:nvGrpSpPr>
        <p:grpSpPr>
          <a:xfrm>
            <a:off x="9010948" y="1414434"/>
            <a:ext cx="1368000" cy="3174265"/>
            <a:chOff x="9021952" y="1452534"/>
            <a:chExt cx="1368000" cy="3174265"/>
          </a:xfrm>
        </p:grpSpPr>
        <p:sp>
          <p:nvSpPr>
            <p:cNvPr id="26" name="ZoneTexte 74"/>
            <p:cNvSpPr txBox="1"/>
            <p:nvPr/>
          </p:nvSpPr>
          <p:spPr>
            <a:xfrm>
              <a:off x="9277437" y="1452534"/>
              <a:ext cx="857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Wearables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9021952" y="1730080"/>
              <a:ext cx="1368000" cy="2896719"/>
              <a:chOff x="9347201" y="1844018"/>
              <a:chExt cx="1368000" cy="2896719"/>
            </a:xfrm>
          </p:grpSpPr>
          <p:sp>
            <p:nvSpPr>
              <p:cNvPr id="129" name="Rectangle à coins arrondis 6"/>
              <p:cNvSpPr/>
              <p:nvPr/>
            </p:nvSpPr>
            <p:spPr bwMode="auto">
              <a:xfrm>
                <a:off x="9347201" y="1844018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55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33101" y="2369502"/>
                <a:ext cx="637478" cy="211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657199" y="3130132"/>
                <a:ext cx="919785" cy="405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3993" y="4398777"/>
                <a:ext cx="795148" cy="202763"/>
              </a:xfrm>
              <a:prstGeom prst="rect">
                <a:avLst/>
              </a:prstGeom>
            </p:spPr>
          </p:pic>
        </p:grpSp>
      </p:grpSp>
      <p:grpSp>
        <p:nvGrpSpPr>
          <p:cNvPr id="146" name="Group 145"/>
          <p:cNvGrpSpPr/>
          <p:nvPr/>
        </p:nvGrpSpPr>
        <p:grpSpPr>
          <a:xfrm>
            <a:off x="10459849" y="1229768"/>
            <a:ext cx="1368000" cy="3358931"/>
            <a:chOff x="10459849" y="1267868"/>
            <a:chExt cx="1368000" cy="3358931"/>
          </a:xfrm>
        </p:grpSpPr>
        <p:sp>
          <p:nvSpPr>
            <p:cNvPr id="29" name="ZoneTexte 78"/>
            <p:cNvSpPr txBox="1"/>
            <p:nvPr/>
          </p:nvSpPr>
          <p:spPr>
            <a:xfrm>
              <a:off x="10710870" y="1267868"/>
              <a:ext cx="865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Farming/</a:t>
              </a:r>
            </a:p>
            <a:p>
              <a:pPr algn="ctr"/>
              <a:r>
                <a:rPr lang="en-GB" sz="1200" b="1" dirty="0" err="1" smtClean="0">
                  <a:solidFill>
                    <a:srgbClr val="28225A"/>
                  </a:solidFill>
                </a:rPr>
                <a:t>Agrifood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0459849" y="1730080"/>
              <a:ext cx="1368000" cy="2896719"/>
              <a:chOff x="10796480" y="1730080"/>
              <a:chExt cx="1368000" cy="2896719"/>
            </a:xfrm>
          </p:grpSpPr>
          <p:sp>
            <p:nvSpPr>
              <p:cNvPr id="130" name="Rectangle à coins arrondis 6"/>
              <p:cNvSpPr/>
              <p:nvPr/>
            </p:nvSpPr>
            <p:spPr bwMode="auto">
              <a:xfrm>
                <a:off x="10796480" y="1730080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87257" y="2614459"/>
                <a:ext cx="326202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09676" y="1867270"/>
                <a:ext cx="442912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837994" y="3485638"/>
                <a:ext cx="825166" cy="766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925011" y="2994620"/>
                <a:ext cx="266078" cy="271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248727" y="3990162"/>
                <a:ext cx="723062" cy="263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332788" y="3317089"/>
                <a:ext cx="554940" cy="184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2" descr="logo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0894313" y="2467086"/>
                <a:ext cx="611665" cy="22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4877" y="4341465"/>
                <a:ext cx="924458" cy="235737"/>
              </a:xfrm>
              <a:prstGeom prst="rect">
                <a:avLst/>
              </a:prstGeom>
            </p:spPr>
          </p:pic>
        </p:grpSp>
      </p:grpSp>
      <p:grpSp>
        <p:nvGrpSpPr>
          <p:cNvPr id="140" name="Group 139"/>
          <p:cNvGrpSpPr/>
          <p:nvPr/>
        </p:nvGrpSpPr>
        <p:grpSpPr>
          <a:xfrm>
            <a:off x="1766458" y="1045102"/>
            <a:ext cx="1368000" cy="3543597"/>
            <a:chOff x="1768292" y="1083202"/>
            <a:chExt cx="1368000" cy="3543597"/>
          </a:xfrm>
        </p:grpSpPr>
        <p:sp>
          <p:nvSpPr>
            <p:cNvPr id="13" name="ZoneTexte 12"/>
            <p:cNvSpPr txBox="1"/>
            <p:nvPr/>
          </p:nvSpPr>
          <p:spPr>
            <a:xfrm>
              <a:off x="1848943" y="1083202"/>
              <a:ext cx="1206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28225A"/>
                  </a:solidFill>
                </a:rPr>
                <a:t>Manufacturing/</a:t>
              </a:r>
              <a:br>
                <a:rPr lang="en-GB" sz="1200" b="1" dirty="0" smtClean="0">
                  <a:solidFill>
                    <a:srgbClr val="28225A"/>
                  </a:solidFill>
                </a:rPr>
              </a:br>
              <a:r>
                <a:rPr lang="en-GB" sz="1200" b="1" dirty="0" smtClean="0">
                  <a:solidFill>
                    <a:srgbClr val="28225A"/>
                  </a:solidFill>
                </a:rPr>
                <a:t>Industry Automation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768292" y="1730080"/>
              <a:ext cx="1368000" cy="2896719"/>
              <a:chOff x="1917565" y="1752600"/>
              <a:chExt cx="1368000" cy="2896719"/>
            </a:xfrm>
          </p:grpSpPr>
          <p:sp>
            <p:nvSpPr>
              <p:cNvPr id="124" name="Rectangle à coins arrondis 6"/>
              <p:cNvSpPr/>
              <p:nvPr/>
            </p:nvSpPr>
            <p:spPr bwMode="auto">
              <a:xfrm>
                <a:off x="1917565" y="1752600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21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3911" y="2710182"/>
                <a:ext cx="866206" cy="80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 descr="logo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016485" y="3850551"/>
                <a:ext cx="660590" cy="240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7564" y="1854231"/>
                <a:ext cx="326202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04046" y="1879383"/>
                <a:ext cx="266078" cy="271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61972" y="2213305"/>
                <a:ext cx="799657" cy="29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图片 53" descr="onem2m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64529" y="4112944"/>
                <a:ext cx="428415" cy="236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7996" y="4158930"/>
                <a:ext cx="544229" cy="239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280" y="1804942"/>
                <a:ext cx="346771" cy="403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89" descr="Platform Industrie 4.0jpg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025672" y="2732814"/>
                <a:ext cx="823668" cy="168348"/>
              </a:xfrm>
              <a:prstGeom prst="rect">
                <a:avLst/>
              </a:prstGeom>
            </p:spPr>
          </p:pic>
          <p:pic>
            <p:nvPicPr>
              <p:cNvPr id="92" name="Picture 91" descr="ecc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32609" y="2503101"/>
                <a:ext cx="639712" cy="21177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652" y="4420044"/>
                <a:ext cx="616305" cy="157158"/>
              </a:xfrm>
              <a:prstGeom prst="rect">
                <a:avLst/>
              </a:prstGeom>
            </p:spPr>
          </p:pic>
          <p:grpSp>
            <p:nvGrpSpPr>
              <p:cNvPr id="104" name="Group 103"/>
              <p:cNvGrpSpPr/>
              <p:nvPr/>
            </p:nvGrpSpPr>
            <p:grpSpPr>
              <a:xfrm>
                <a:off x="2337920" y="3561680"/>
                <a:ext cx="829090" cy="216177"/>
                <a:chOff x="1333919" y="2139385"/>
                <a:chExt cx="1344341" cy="436292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1398695" y="2139385"/>
                  <a:ext cx="1220938" cy="43629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28225A"/>
                    </a:solidFill>
                    <a:effectLst/>
                    <a:latin typeface="Tahoma" pitchFamily="34" charset="0"/>
                  </a:endParaRPr>
                </a:p>
              </p:txBody>
            </p:sp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919" y="2189347"/>
                  <a:ext cx="1344341" cy="328291"/>
                </a:xfrm>
                <a:prstGeom prst="rect">
                  <a:avLst/>
                </a:prstGeom>
              </p:spPr>
            </p:pic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378" y="3311138"/>
                <a:ext cx="751053" cy="204286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/>
          <p:cNvGrpSpPr/>
          <p:nvPr/>
        </p:nvGrpSpPr>
        <p:grpSpPr>
          <a:xfrm>
            <a:off x="307849" y="4670816"/>
            <a:ext cx="11520000" cy="1651202"/>
            <a:chOff x="307849" y="4527941"/>
            <a:chExt cx="11520000" cy="1651202"/>
          </a:xfrm>
        </p:grpSpPr>
        <p:sp>
          <p:nvSpPr>
            <p:cNvPr id="16" name="ZoneTexte 26"/>
            <p:cNvSpPr txBox="1"/>
            <p:nvPr/>
          </p:nvSpPr>
          <p:spPr>
            <a:xfrm>
              <a:off x="4984572" y="5902144"/>
              <a:ext cx="2166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28225A"/>
                  </a:solidFill>
                </a:rPr>
                <a:t>Horizontal/Telecommunication</a:t>
              </a:r>
              <a:endParaRPr lang="en-GB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07849" y="4527941"/>
              <a:ext cx="11520000" cy="1368000"/>
              <a:chOff x="307849" y="4527941"/>
              <a:chExt cx="11520000" cy="1368000"/>
            </a:xfrm>
          </p:grpSpPr>
          <p:sp>
            <p:nvSpPr>
              <p:cNvPr id="107" name="Rectangle à coins arrondis 25"/>
              <p:cNvSpPr/>
              <p:nvPr/>
            </p:nvSpPr>
            <p:spPr bwMode="auto">
              <a:xfrm>
                <a:off x="307849" y="4527941"/>
                <a:ext cx="11520000" cy="13680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6" name="Picture 5" descr="ietf-logo.jp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319359" y="4719655"/>
                <a:ext cx="928390" cy="492195"/>
              </a:xfrm>
              <a:prstGeom prst="rect">
                <a:avLst/>
              </a:prstGeom>
            </p:spPr>
          </p:pic>
          <p:pic>
            <p:nvPicPr>
              <p:cNvPr id="17" name="图片 53" descr="onem2m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75806" y="4874236"/>
                <a:ext cx="736600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6" descr="osgi_alliance.jp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64387" y="4948944"/>
                <a:ext cx="904877" cy="42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55883" y="5159318"/>
                <a:ext cx="855662" cy="28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图片 39" descr="2.jp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743323" y="5390306"/>
                <a:ext cx="1598613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03786" y="4719655"/>
                <a:ext cx="596569" cy="694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图片 44" descr="3GPP_001.gif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8693368" y="5195028"/>
                <a:ext cx="632644" cy="439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32389" y="5388492"/>
                <a:ext cx="1104497" cy="48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5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647410" y="4772064"/>
                <a:ext cx="528637" cy="411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89470" y="4646177"/>
                <a:ext cx="489712" cy="49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281" y="5447597"/>
                <a:ext cx="1092136" cy="278495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7095" y="4708767"/>
                <a:ext cx="712584" cy="214677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4170" y="4759101"/>
                <a:ext cx="890144" cy="371245"/>
              </a:xfrm>
              <a:prstGeom prst="rect">
                <a:avLst/>
              </a:prstGeom>
            </p:spPr>
          </p:pic>
          <p:pic>
            <p:nvPicPr>
              <p:cNvPr id="112" name="Picture 3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393954" y="4631265"/>
                <a:ext cx="703262" cy="509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Image 1"/>
              <p:cNvPicPr>
                <a:picLocks noChangeAspect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9638822" y="5330835"/>
                <a:ext cx="609716" cy="42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Image 1"/>
              <p:cNvPicPr/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079" y="4652826"/>
                <a:ext cx="679539" cy="27061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0945" y="5068771"/>
                <a:ext cx="725240" cy="686781"/>
              </a:xfrm>
              <a:prstGeom prst="rect">
                <a:avLst/>
              </a:prstGeom>
            </p:spPr>
          </p:pic>
        </p:grpSp>
      </p:grpSp>
      <p:grpSp>
        <p:nvGrpSpPr>
          <p:cNvPr id="139" name="Group 138"/>
          <p:cNvGrpSpPr/>
          <p:nvPr/>
        </p:nvGrpSpPr>
        <p:grpSpPr>
          <a:xfrm>
            <a:off x="317560" y="1229768"/>
            <a:ext cx="1368000" cy="3358931"/>
            <a:chOff x="317560" y="1267868"/>
            <a:chExt cx="1368000" cy="3358931"/>
          </a:xfrm>
        </p:grpSpPr>
        <p:sp>
          <p:nvSpPr>
            <p:cNvPr id="12" name="ZoneTexte 10"/>
            <p:cNvSpPr txBox="1"/>
            <p:nvPr/>
          </p:nvSpPr>
          <p:spPr>
            <a:xfrm>
              <a:off x="391784" y="1267868"/>
              <a:ext cx="1219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28225A"/>
                  </a:solidFill>
                </a:rPr>
                <a:t>Home</a:t>
              </a:r>
              <a:r>
                <a:rPr lang="fr-FR" sz="1200" b="1" dirty="0" smtClean="0">
                  <a:solidFill>
                    <a:srgbClr val="28225A"/>
                  </a:solidFill>
                </a:rPr>
                <a:t>/</a:t>
              </a:r>
            </a:p>
            <a:p>
              <a:pPr algn="ctr"/>
              <a:r>
                <a:rPr lang="fr-FR" sz="1200" b="1" dirty="0" smtClean="0">
                  <a:solidFill>
                    <a:srgbClr val="28225A"/>
                  </a:solidFill>
                </a:rPr>
                <a:t>Building </a:t>
              </a:r>
              <a:endParaRPr lang="fr-FR" sz="1200" b="1" dirty="0">
                <a:solidFill>
                  <a:srgbClr val="28225A"/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317560" y="1730080"/>
              <a:ext cx="1368000" cy="2896719"/>
              <a:chOff x="108010" y="1752600"/>
              <a:chExt cx="1368000" cy="2896719"/>
            </a:xfrm>
          </p:grpSpPr>
          <p:sp>
            <p:nvSpPr>
              <p:cNvPr id="59" name="Rectangle à coins arrondis 6"/>
              <p:cNvSpPr/>
              <p:nvPr/>
            </p:nvSpPr>
            <p:spPr bwMode="auto">
              <a:xfrm>
                <a:off x="108010" y="1752600"/>
                <a:ext cx="1368000" cy="289671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err="1">
                  <a:ln>
                    <a:noFill/>
                  </a:ln>
                  <a:solidFill>
                    <a:srgbClr val="28225A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240" y="2867452"/>
                <a:ext cx="326202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7" descr="Logo der CENELE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4380" y="2185417"/>
                <a:ext cx="685398" cy="250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图片 39" descr="2.jp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7661" y="2594188"/>
                <a:ext cx="765392" cy="17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29" descr="http://www.asro.ro/romana/centru_media/pressroom/cen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16296" y="2864384"/>
                <a:ext cx="37526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48418" y="2074822"/>
                <a:ext cx="264616" cy="269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6616" y="3256739"/>
                <a:ext cx="825166" cy="766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图片 45" descr="IEEE1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9377" y="3283087"/>
                <a:ext cx="637830" cy="21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图片 53" descr="onem2m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8861" y="3827895"/>
                <a:ext cx="428415" cy="236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61" descr="C:\!! New\ETSI2015\ETSI Logo\ETSI Logo_We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8861" y="1919685"/>
                <a:ext cx="544229" cy="239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100" descr="opengroupLogo.png"/>
              <p:cNvPicPr>
                <a:picLocks noChangeAspect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254934" y="4210357"/>
                <a:ext cx="519135" cy="128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911" y="4434994"/>
                <a:ext cx="616305" cy="157158"/>
              </a:xfrm>
              <a:prstGeom prst="rect">
                <a:avLst/>
              </a:prstGeom>
            </p:spPr>
          </p:pic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5063" y="3879701"/>
                <a:ext cx="384755" cy="44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150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0722" y="375628"/>
            <a:ext cx="7782370" cy="610818"/>
          </a:xfrm>
        </p:spPr>
        <p:txBody>
          <a:bodyPr>
            <a:noAutofit/>
          </a:bodyPr>
          <a:lstStyle/>
          <a:p>
            <a:r>
              <a:rPr lang="en-US" sz="2800" dirty="0"/>
              <a:t>Edge Computing Landscape: Classification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0E3C3-4ACA-420C-AB55-183D26468070}"/>
              </a:ext>
            </a:extLst>
          </p:cNvPr>
          <p:cNvCxnSpPr>
            <a:cxnSpLocks/>
          </p:cNvCxnSpPr>
          <p:nvPr/>
        </p:nvCxnSpPr>
        <p:spPr>
          <a:xfrm flipV="1">
            <a:off x="5431438" y="3915329"/>
            <a:ext cx="655296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05472" y="2110509"/>
            <a:ext cx="1955468" cy="523220"/>
            <a:chOff x="705472" y="2110127"/>
            <a:chExt cx="1955468" cy="523220"/>
          </a:xfrm>
        </p:grpSpPr>
        <p:grpSp>
          <p:nvGrpSpPr>
            <p:cNvPr id="7" name="Group 6"/>
            <p:cNvGrpSpPr/>
            <p:nvPr/>
          </p:nvGrpSpPr>
          <p:grpSpPr>
            <a:xfrm>
              <a:off x="705472" y="2110127"/>
              <a:ext cx="1955468" cy="523220"/>
              <a:chOff x="653792" y="2110127"/>
              <a:chExt cx="1955468" cy="5232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59516" y="2110127"/>
                <a:ext cx="1332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Terms &amp; Definitions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809" t="-29714" r="-33681" b="-21776"/>
            <a:stretch/>
          </p:blipFill>
          <p:spPr>
            <a:xfrm>
              <a:off x="740107" y="2137737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705472" y="2829683"/>
            <a:ext cx="1955468" cy="473522"/>
            <a:chOff x="705472" y="2839110"/>
            <a:chExt cx="1955468" cy="473522"/>
          </a:xfrm>
        </p:grpSpPr>
        <p:grpSp>
          <p:nvGrpSpPr>
            <p:cNvPr id="12" name="Group 11"/>
            <p:cNvGrpSpPr/>
            <p:nvPr/>
          </p:nvGrpSpPr>
          <p:grpSpPr>
            <a:xfrm>
              <a:off x="705472" y="2844632"/>
              <a:ext cx="1955468" cy="468000"/>
              <a:chOff x="653792" y="2128211"/>
              <a:chExt cx="1955468" cy="46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37900" y="2194950"/>
                <a:ext cx="1332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Infrastructure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671" t="-19671" r="-19671" b="-19671"/>
            <a:stretch/>
          </p:blipFill>
          <p:spPr>
            <a:xfrm>
              <a:off x="740107" y="2839110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705472" y="3523917"/>
            <a:ext cx="1955468" cy="484566"/>
            <a:chOff x="705472" y="3523917"/>
            <a:chExt cx="1955468" cy="484566"/>
          </a:xfrm>
        </p:grpSpPr>
        <p:grpSp>
          <p:nvGrpSpPr>
            <p:cNvPr id="17" name="Group 16"/>
            <p:cNvGrpSpPr/>
            <p:nvPr/>
          </p:nvGrpSpPr>
          <p:grpSpPr>
            <a:xfrm>
              <a:off x="705472" y="3523917"/>
              <a:ext cx="1955468" cy="468000"/>
              <a:chOff x="653792" y="2128211"/>
              <a:chExt cx="1955468" cy="46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37900" y="2194950"/>
                <a:ext cx="1332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Wellbeing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" t="-20161" r="-20161" b="-18019"/>
            <a:stretch/>
          </p:blipFill>
          <p:spPr>
            <a:xfrm>
              <a:off x="740107" y="3540483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705472" y="4231483"/>
            <a:ext cx="1955468" cy="487604"/>
            <a:chOff x="705472" y="4203202"/>
            <a:chExt cx="1955468" cy="487604"/>
          </a:xfrm>
        </p:grpSpPr>
        <p:grpSp>
          <p:nvGrpSpPr>
            <p:cNvPr id="22" name="Group 21"/>
            <p:cNvGrpSpPr/>
            <p:nvPr/>
          </p:nvGrpSpPr>
          <p:grpSpPr>
            <a:xfrm>
              <a:off x="705472" y="4203202"/>
              <a:ext cx="1955468" cy="468000"/>
              <a:chOff x="653792" y="2128211"/>
              <a:chExt cx="1955468" cy="468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37900" y="2194950"/>
                <a:ext cx="1332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Connectivity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425"/>
            <a:stretch/>
          </p:blipFill>
          <p:spPr>
            <a:xfrm flipH="1">
              <a:off x="740107" y="4222806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705472" y="4920195"/>
            <a:ext cx="1955468" cy="523220"/>
            <a:chOff x="705472" y="4882487"/>
            <a:chExt cx="1955468" cy="523220"/>
          </a:xfrm>
        </p:grpSpPr>
        <p:grpSp>
          <p:nvGrpSpPr>
            <p:cNvPr id="27" name="Group 26"/>
            <p:cNvGrpSpPr/>
            <p:nvPr/>
          </p:nvGrpSpPr>
          <p:grpSpPr>
            <a:xfrm>
              <a:off x="705472" y="4882487"/>
              <a:ext cx="1955468" cy="523220"/>
              <a:chOff x="653792" y="2110127"/>
              <a:chExt cx="1955468" cy="5232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59516" y="2110127"/>
                <a:ext cx="1332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Sustainability &amp; Resilience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958" r="-6959" b="-1"/>
            <a:stretch/>
          </p:blipFill>
          <p:spPr>
            <a:xfrm>
              <a:off x="740107" y="4911479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Group 30"/>
          <p:cNvGrpSpPr/>
          <p:nvPr/>
        </p:nvGrpSpPr>
        <p:grpSpPr>
          <a:xfrm>
            <a:off x="705472" y="5624109"/>
            <a:ext cx="1955468" cy="523220"/>
            <a:chOff x="705472" y="5616992"/>
            <a:chExt cx="1955468" cy="523220"/>
          </a:xfrm>
        </p:grpSpPr>
        <p:grpSp>
          <p:nvGrpSpPr>
            <p:cNvPr id="32" name="Group 31"/>
            <p:cNvGrpSpPr/>
            <p:nvPr/>
          </p:nvGrpSpPr>
          <p:grpSpPr>
            <a:xfrm>
              <a:off x="705472" y="5616992"/>
              <a:ext cx="1955468" cy="523220"/>
              <a:chOff x="653792" y="2110127"/>
              <a:chExt cx="1955468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59516" y="2110127"/>
                <a:ext cx="1332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28225A"/>
                    </a:solidFill>
                  </a:rPr>
                  <a:t>Information Processing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8" t="9183" r="7008" b="4832"/>
            <a:stretch/>
          </p:blipFill>
          <p:spPr>
            <a:xfrm>
              <a:off x="740107" y="5644602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6" name="Group 35"/>
          <p:cNvGrpSpPr/>
          <p:nvPr/>
        </p:nvGrpSpPr>
        <p:grpSpPr>
          <a:xfrm>
            <a:off x="2879377" y="2110509"/>
            <a:ext cx="2025185" cy="523220"/>
            <a:chOff x="2879377" y="2110509"/>
            <a:chExt cx="2025185" cy="523220"/>
          </a:xfrm>
        </p:grpSpPr>
        <p:grpSp>
          <p:nvGrpSpPr>
            <p:cNvPr id="37" name="Group 36"/>
            <p:cNvGrpSpPr/>
            <p:nvPr/>
          </p:nvGrpSpPr>
          <p:grpSpPr>
            <a:xfrm>
              <a:off x="2879377" y="2110509"/>
              <a:ext cx="2025185" cy="523220"/>
              <a:chOff x="584075" y="2110127"/>
              <a:chExt cx="2025185" cy="52322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84075" y="2110127"/>
                <a:ext cx="1344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Data &amp; Architecture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07" t="-24006" r="-24007" b="-24006"/>
            <a:stretch/>
          </p:blipFill>
          <p:spPr>
            <a:xfrm>
              <a:off x="4393231" y="2138119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1" name="Group 40"/>
          <p:cNvGrpSpPr/>
          <p:nvPr/>
        </p:nvGrpSpPr>
        <p:grpSpPr>
          <a:xfrm>
            <a:off x="2879377" y="2813229"/>
            <a:ext cx="2025185" cy="523220"/>
            <a:chOff x="2879377" y="2813229"/>
            <a:chExt cx="2025185" cy="523220"/>
          </a:xfrm>
        </p:grpSpPr>
        <p:grpSp>
          <p:nvGrpSpPr>
            <p:cNvPr id="42" name="Group 41"/>
            <p:cNvGrpSpPr/>
            <p:nvPr/>
          </p:nvGrpSpPr>
          <p:grpSpPr>
            <a:xfrm>
              <a:off x="2879377" y="2813229"/>
              <a:ext cx="2025185" cy="523220"/>
              <a:chOff x="584075" y="2110127"/>
              <a:chExt cx="2025185" cy="52322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4075" y="2110127"/>
                <a:ext cx="1344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Privacy &amp; Security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070" t="-12971" r="-29070" b="-12971"/>
            <a:stretch/>
          </p:blipFill>
          <p:spPr>
            <a:xfrm>
              <a:off x="4393231" y="2840057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6" name="Group 45"/>
          <p:cNvGrpSpPr/>
          <p:nvPr/>
        </p:nvGrpSpPr>
        <p:grpSpPr>
          <a:xfrm>
            <a:off x="2879377" y="3515949"/>
            <a:ext cx="2025185" cy="523220"/>
            <a:chOff x="2879377" y="3515949"/>
            <a:chExt cx="2025185" cy="523220"/>
          </a:xfrm>
        </p:grpSpPr>
        <p:grpSp>
          <p:nvGrpSpPr>
            <p:cNvPr id="47" name="Group 46"/>
            <p:cNvGrpSpPr/>
            <p:nvPr/>
          </p:nvGrpSpPr>
          <p:grpSpPr>
            <a:xfrm>
              <a:off x="2879377" y="3515949"/>
              <a:ext cx="2025185" cy="523220"/>
              <a:chOff x="584075" y="2110127"/>
              <a:chExt cx="2025185" cy="52322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4075" y="2110127"/>
                <a:ext cx="1344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Case Studies &amp; Rankings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31" y="3541995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1" name="Group 50"/>
          <p:cNvGrpSpPr/>
          <p:nvPr/>
        </p:nvGrpSpPr>
        <p:grpSpPr>
          <a:xfrm>
            <a:off x="2879377" y="4218669"/>
            <a:ext cx="2025185" cy="523220"/>
            <a:chOff x="2879377" y="4218669"/>
            <a:chExt cx="2025185" cy="523220"/>
          </a:xfrm>
        </p:grpSpPr>
        <p:grpSp>
          <p:nvGrpSpPr>
            <p:cNvPr id="52" name="Group 51"/>
            <p:cNvGrpSpPr/>
            <p:nvPr/>
          </p:nvGrpSpPr>
          <p:grpSpPr>
            <a:xfrm>
              <a:off x="2879377" y="4218669"/>
              <a:ext cx="2025185" cy="523220"/>
              <a:chOff x="584075" y="2110127"/>
              <a:chExt cx="2025185" cy="5232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84075" y="2110127"/>
                <a:ext cx="1344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Strategies &amp; Policies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31" y="4243933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6" name="Group 55"/>
          <p:cNvGrpSpPr/>
          <p:nvPr/>
        </p:nvGrpSpPr>
        <p:grpSpPr>
          <a:xfrm>
            <a:off x="2879377" y="4939473"/>
            <a:ext cx="2025185" cy="474398"/>
            <a:chOff x="2879377" y="4939473"/>
            <a:chExt cx="2025185" cy="474398"/>
          </a:xfrm>
        </p:grpSpPr>
        <p:grpSp>
          <p:nvGrpSpPr>
            <p:cNvPr id="57" name="Group 56"/>
            <p:cNvGrpSpPr/>
            <p:nvPr/>
          </p:nvGrpSpPr>
          <p:grpSpPr>
            <a:xfrm>
              <a:off x="2879377" y="4939473"/>
              <a:ext cx="2025185" cy="468000"/>
              <a:chOff x="584075" y="2128211"/>
              <a:chExt cx="2025185" cy="468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4075" y="2204397"/>
                <a:ext cx="1344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Education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89" t="-39554" r="-11389" b="-39554"/>
            <a:stretch/>
          </p:blipFill>
          <p:spPr>
            <a:xfrm>
              <a:off x="4393231" y="4945871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1" name="Group 60"/>
          <p:cNvGrpSpPr/>
          <p:nvPr/>
        </p:nvGrpSpPr>
        <p:grpSpPr>
          <a:xfrm>
            <a:off x="2879377" y="5624109"/>
            <a:ext cx="2025185" cy="523220"/>
            <a:chOff x="2879377" y="5624109"/>
            <a:chExt cx="2025185" cy="523220"/>
          </a:xfrm>
        </p:grpSpPr>
        <p:grpSp>
          <p:nvGrpSpPr>
            <p:cNvPr id="62" name="Group 61"/>
            <p:cNvGrpSpPr/>
            <p:nvPr/>
          </p:nvGrpSpPr>
          <p:grpSpPr>
            <a:xfrm>
              <a:off x="2879377" y="5624109"/>
              <a:ext cx="2025185" cy="523220"/>
              <a:chOff x="584075" y="2110127"/>
              <a:chExt cx="2025185" cy="52322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53792" y="2128211"/>
                <a:ext cx="1955468" cy="4680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84075" y="2110127"/>
                <a:ext cx="1344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Industry &amp; Business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59" t="-30859" r="-30859" b="-30859"/>
            <a:stretch/>
          </p:blipFill>
          <p:spPr>
            <a:xfrm>
              <a:off x="4393231" y="5647811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6" name="Group 65"/>
          <p:cNvGrpSpPr/>
          <p:nvPr/>
        </p:nvGrpSpPr>
        <p:grpSpPr>
          <a:xfrm>
            <a:off x="6542077" y="2383293"/>
            <a:ext cx="1745367" cy="523220"/>
            <a:chOff x="6542077" y="2383293"/>
            <a:chExt cx="1745367" cy="523220"/>
          </a:xfrm>
        </p:grpSpPr>
        <p:grpSp>
          <p:nvGrpSpPr>
            <p:cNvPr id="67" name="Group 66"/>
            <p:cNvGrpSpPr/>
            <p:nvPr/>
          </p:nvGrpSpPr>
          <p:grpSpPr>
            <a:xfrm>
              <a:off x="6542077" y="2383293"/>
              <a:ext cx="1745367" cy="523220"/>
              <a:chOff x="911028" y="2100700"/>
              <a:chExt cx="1745367" cy="52322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297311" y="2100700"/>
                <a:ext cx="1359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Food &amp; Agriculture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676" y="2420330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1" name="Group 70"/>
          <p:cNvGrpSpPr/>
          <p:nvPr/>
        </p:nvGrpSpPr>
        <p:grpSpPr>
          <a:xfrm>
            <a:off x="6542077" y="3006687"/>
            <a:ext cx="1745367" cy="477938"/>
            <a:chOff x="6542077" y="3006687"/>
            <a:chExt cx="1745367" cy="477938"/>
          </a:xfrm>
        </p:grpSpPr>
        <p:grpSp>
          <p:nvGrpSpPr>
            <p:cNvPr id="72" name="Group 71"/>
            <p:cNvGrpSpPr/>
            <p:nvPr/>
          </p:nvGrpSpPr>
          <p:grpSpPr>
            <a:xfrm>
              <a:off x="6542077" y="3006687"/>
              <a:ext cx="1745367" cy="468000"/>
              <a:chOff x="911028" y="2128211"/>
              <a:chExt cx="1745367" cy="468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Energy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2" t="22482" r="22482" b="22482"/>
            <a:stretch/>
          </p:blipFill>
          <p:spPr>
            <a:xfrm>
              <a:off x="6559676" y="3016625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6" name="Group 75"/>
          <p:cNvGrpSpPr/>
          <p:nvPr/>
        </p:nvGrpSpPr>
        <p:grpSpPr>
          <a:xfrm>
            <a:off x="6542077" y="3602570"/>
            <a:ext cx="1745367" cy="478350"/>
            <a:chOff x="6542077" y="3602570"/>
            <a:chExt cx="1745367" cy="478350"/>
          </a:xfrm>
        </p:grpSpPr>
        <p:grpSp>
          <p:nvGrpSpPr>
            <p:cNvPr id="77" name="Group 76"/>
            <p:cNvGrpSpPr/>
            <p:nvPr/>
          </p:nvGrpSpPr>
          <p:grpSpPr>
            <a:xfrm>
              <a:off x="6542077" y="3602570"/>
              <a:ext cx="1745367" cy="468000"/>
              <a:chOff x="911028" y="2128211"/>
              <a:chExt cx="1745367" cy="468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Health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936" t="-26497" r="-18936" b="-11375"/>
            <a:stretch/>
          </p:blipFill>
          <p:spPr>
            <a:xfrm>
              <a:off x="6559676" y="3612920"/>
              <a:ext cx="502895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1" name="Group 80"/>
          <p:cNvGrpSpPr/>
          <p:nvPr/>
        </p:nvGrpSpPr>
        <p:grpSpPr>
          <a:xfrm>
            <a:off x="6542077" y="4198453"/>
            <a:ext cx="1745367" cy="478762"/>
            <a:chOff x="6542077" y="4198453"/>
            <a:chExt cx="1745367" cy="478762"/>
          </a:xfrm>
        </p:grpSpPr>
        <p:grpSp>
          <p:nvGrpSpPr>
            <p:cNvPr id="82" name="Group 81"/>
            <p:cNvGrpSpPr/>
            <p:nvPr/>
          </p:nvGrpSpPr>
          <p:grpSpPr>
            <a:xfrm>
              <a:off x="6542077" y="4198453"/>
              <a:ext cx="1745367" cy="468000"/>
              <a:chOff x="911028" y="2128211"/>
              <a:chExt cx="1745367" cy="468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Water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1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37" t="-18637" r="-18637" b="-18637"/>
            <a:stretch/>
          </p:blipFill>
          <p:spPr>
            <a:xfrm>
              <a:off x="6559676" y="4209215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6" name="Group 85"/>
          <p:cNvGrpSpPr/>
          <p:nvPr/>
        </p:nvGrpSpPr>
        <p:grpSpPr>
          <a:xfrm>
            <a:off x="6542077" y="4794337"/>
            <a:ext cx="1745367" cy="479173"/>
            <a:chOff x="6542077" y="4794337"/>
            <a:chExt cx="1745367" cy="479173"/>
          </a:xfrm>
        </p:grpSpPr>
        <p:grpSp>
          <p:nvGrpSpPr>
            <p:cNvPr id="87" name="Group 86"/>
            <p:cNvGrpSpPr/>
            <p:nvPr/>
          </p:nvGrpSpPr>
          <p:grpSpPr>
            <a:xfrm>
              <a:off x="6542077" y="4794337"/>
              <a:ext cx="1745367" cy="468000"/>
              <a:chOff x="911028" y="2128211"/>
              <a:chExt cx="1745367" cy="468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Smart Cities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9" r="28199"/>
            <a:stretch/>
          </p:blipFill>
          <p:spPr>
            <a:xfrm>
              <a:off x="6559676" y="4805510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91" name="Group 90"/>
          <p:cNvGrpSpPr/>
          <p:nvPr/>
        </p:nvGrpSpPr>
        <p:grpSpPr>
          <a:xfrm>
            <a:off x="8493744" y="2410804"/>
            <a:ext cx="1745367" cy="479501"/>
            <a:chOff x="8493744" y="2410804"/>
            <a:chExt cx="1745367" cy="479501"/>
          </a:xfrm>
        </p:grpSpPr>
        <p:grpSp>
          <p:nvGrpSpPr>
            <p:cNvPr id="92" name="Group 91"/>
            <p:cNvGrpSpPr/>
            <p:nvPr/>
          </p:nvGrpSpPr>
          <p:grpSpPr>
            <a:xfrm>
              <a:off x="8493744" y="2410804"/>
              <a:ext cx="1745367" cy="468000"/>
              <a:chOff x="911028" y="2128211"/>
              <a:chExt cx="1745367" cy="468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Manufacturing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942" y="2422305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96" name="Group 95"/>
          <p:cNvGrpSpPr/>
          <p:nvPr/>
        </p:nvGrpSpPr>
        <p:grpSpPr>
          <a:xfrm>
            <a:off x="8493744" y="3006687"/>
            <a:ext cx="1745367" cy="477762"/>
            <a:chOff x="8493744" y="3006687"/>
            <a:chExt cx="1745367" cy="477762"/>
          </a:xfrm>
        </p:grpSpPr>
        <p:grpSp>
          <p:nvGrpSpPr>
            <p:cNvPr id="97" name="Group 96"/>
            <p:cNvGrpSpPr/>
            <p:nvPr/>
          </p:nvGrpSpPr>
          <p:grpSpPr>
            <a:xfrm>
              <a:off x="8493744" y="3006687"/>
              <a:ext cx="1745367" cy="468000"/>
              <a:chOff x="911028" y="2128211"/>
              <a:chExt cx="1745367" cy="4680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Mobility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520" t="-13520" r="-13520" b="-13520"/>
            <a:stretch/>
          </p:blipFill>
          <p:spPr>
            <a:xfrm>
              <a:off x="8505942" y="3016449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1" name="Group 100"/>
          <p:cNvGrpSpPr/>
          <p:nvPr/>
        </p:nvGrpSpPr>
        <p:grpSpPr>
          <a:xfrm>
            <a:off x="8493744" y="3602570"/>
            <a:ext cx="1745367" cy="476979"/>
            <a:chOff x="8493744" y="3602570"/>
            <a:chExt cx="1745367" cy="476979"/>
          </a:xfrm>
        </p:grpSpPr>
        <p:grpSp>
          <p:nvGrpSpPr>
            <p:cNvPr id="102" name="Group 101"/>
            <p:cNvGrpSpPr/>
            <p:nvPr/>
          </p:nvGrpSpPr>
          <p:grpSpPr>
            <a:xfrm>
              <a:off x="8493744" y="3602570"/>
              <a:ext cx="1745367" cy="468000"/>
              <a:chOff x="911028" y="2128211"/>
              <a:chExt cx="1745367" cy="468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Environment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942" y="3610593"/>
              <a:ext cx="468000" cy="468956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6" name="Group 105"/>
          <p:cNvGrpSpPr/>
          <p:nvPr/>
        </p:nvGrpSpPr>
        <p:grpSpPr>
          <a:xfrm>
            <a:off x="8493744" y="4198453"/>
            <a:ext cx="1745367" cy="475240"/>
            <a:chOff x="8493744" y="4198453"/>
            <a:chExt cx="1745367" cy="47524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493744" y="4198453"/>
              <a:ext cx="1745367" cy="468000"/>
              <a:chOff x="911028" y="2128211"/>
              <a:chExt cx="1745367" cy="4680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Home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108" name="Picture 107"/>
            <p:cNvPicPr>
              <a:picLocks/>
            </p:cNvPicPr>
            <p:nvPr/>
          </p:nvPicPr>
          <p:blipFill rotWithShape="1">
            <a:blip r:embed="rId2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09" t="-29709" r="-29709" b="-29709"/>
            <a:stretch/>
          </p:blipFill>
          <p:spPr>
            <a:xfrm>
              <a:off x="8505942" y="4205693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1" name="Group 110"/>
          <p:cNvGrpSpPr/>
          <p:nvPr/>
        </p:nvGrpSpPr>
        <p:grpSpPr>
          <a:xfrm>
            <a:off x="8493744" y="4794337"/>
            <a:ext cx="1745367" cy="473501"/>
            <a:chOff x="8493744" y="4794337"/>
            <a:chExt cx="1745367" cy="473501"/>
          </a:xfrm>
        </p:grpSpPr>
        <p:grpSp>
          <p:nvGrpSpPr>
            <p:cNvPr id="112" name="Group 111"/>
            <p:cNvGrpSpPr/>
            <p:nvPr/>
          </p:nvGrpSpPr>
          <p:grpSpPr>
            <a:xfrm>
              <a:off x="8493744" y="4794337"/>
              <a:ext cx="1745367" cy="468000"/>
              <a:chOff x="911028" y="2128211"/>
              <a:chExt cx="1745367" cy="4680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911028" y="2128211"/>
                <a:ext cx="1698231" cy="468000"/>
              </a:xfrm>
              <a:prstGeom prst="rect">
                <a:avLst/>
              </a:prstGeom>
              <a:solidFill>
                <a:srgbClr val="DBF6F8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8225A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297311" y="2204397"/>
                <a:ext cx="1359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>
                    <a:solidFill>
                      <a:srgbClr val="28225A"/>
                    </a:solidFill>
                  </a:rPr>
                  <a:t>Building</a:t>
                </a:r>
                <a:endParaRPr lang="en-US" sz="1400" b="1" dirty="0">
                  <a:solidFill>
                    <a:srgbClr val="28225A"/>
                  </a:solidFill>
                </a:endParaRPr>
              </a:p>
            </p:txBody>
          </p:sp>
        </p:grp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942" y="4799838"/>
              <a:ext cx="468000" cy="468000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6" name="TextBox 115"/>
          <p:cNvSpPr txBox="1"/>
          <p:nvPr/>
        </p:nvSpPr>
        <p:spPr>
          <a:xfrm>
            <a:off x="1892869" y="1559222"/>
            <a:ext cx="197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8225A"/>
                </a:solidFill>
              </a:rPr>
              <a:t>Domains</a:t>
            </a:r>
            <a:endParaRPr lang="en-US" sz="1400" b="1" dirty="0">
              <a:solidFill>
                <a:srgbClr val="28225A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 rot="5400000">
            <a:off x="9200922" y="3608157"/>
            <a:ext cx="2862706" cy="468000"/>
            <a:chOff x="911028" y="2128211"/>
            <a:chExt cx="1698231" cy="468000"/>
          </a:xfrm>
        </p:grpSpPr>
        <p:sp>
          <p:nvSpPr>
            <p:cNvPr id="118" name="Rectangle 117"/>
            <p:cNvSpPr/>
            <p:nvPr/>
          </p:nvSpPr>
          <p:spPr>
            <a:xfrm>
              <a:off x="911028" y="2128211"/>
              <a:ext cx="1698231" cy="468000"/>
            </a:xfrm>
            <a:prstGeom prst="rect">
              <a:avLst/>
            </a:prstGeom>
            <a:solidFill>
              <a:srgbClr val="B2EC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25A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36029" y="2204397"/>
              <a:ext cx="1295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28225A"/>
                  </a:solidFill>
                </a:rPr>
                <a:t>Horizontals &amp; Verticals</a:t>
              </a:r>
              <a:endParaRPr lang="en-US" sz="1400" b="1" dirty="0">
                <a:solidFill>
                  <a:srgbClr val="28225A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753434" y="1559222"/>
            <a:ext cx="197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8225A"/>
                </a:solidFill>
              </a:rPr>
              <a:t>Use Cases</a:t>
            </a:r>
            <a:endParaRPr lang="en-US" sz="1400" b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375628"/>
            <a:ext cx="7895492" cy="610818"/>
          </a:xfrm>
        </p:spPr>
        <p:txBody>
          <a:bodyPr>
            <a:noAutofit/>
          </a:bodyPr>
          <a:lstStyle/>
          <a:p>
            <a:r>
              <a:rPr lang="en-US" sz="2600" dirty="0"/>
              <a:t>Standardisation artifacts by </a:t>
            </a:r>
            <a:r>
              <a:rPr lang="en-US" sz="2600" dirty="0" smtClean="0"/>
              <a:t>Use Case &amp; Domain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9" y="2119069"/>
            <a:ext cx="5771742" cy="341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71" y="2119069"/>
            <a:ext cx="5507996" cy="3410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329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Most artifacts cover several categories (are not use-case specific).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6071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Most artifacts are focused on Data &amp; Architecture and Connectivity.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008" y="1661590"/>
            <a:ext cx="25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by Use Case</a:t>
            </a:r>
            <a:endParaRPr lang="en-US" b="1" dirty="0">
              <a:solidFill>
                <a:srgbClr val="28225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0877" y="1661590"/>
            <a:ext cx="25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by Domain</a:t>
            </a:r>
            <a:endParaRPr lang="en-US" b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9" y="2128494"/>
            <a:ext cx="5771742" cy="3410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71" y="2128493"/>
            <a:ext cx="5507996" cy="3410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375628"/>
            <a:ext cx="7895492" cy="610818"/>
          </a:xfrm>
        </p:spPr>
        <p:txBody>
          <a:bodyPr>
            <a:noAutofit/>
          </a:bodyPr>
          <a:lstStyle/>
          <a:p>
            <a:r>
              <a:rPr lang="en-US" sz="2600" dirty="0"/>
              <a:t>Standardisation artifacts by </a:t>
            </a:r>
            <a:r>
              <a:rPr lang="en-US" sz="2800" dirty="0"/>
              <a:t>Source &amp; Year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329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Most artifacts from international SDOs, with some exceptions.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6071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&gt;50% of artifacts from the past 3 years.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008" y="1661590"/>
            <a:ext cx="25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by Source</a:t>
            </a:r>
            <a:endParaRPr lang="en-US" b="1" dirty="0">
              <a:solidFill>
                <a:srgbClr val="28225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0877" y="1661590"/>
            <a:ext cx="25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by Year</a:t>
            </a:r>
            <a:endParaRPr lang="en-US" b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9" y="2129274"/>
            <a:ext cx="5771742" cy="3419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72" y="2129274"/>
            <a:ext cx="5507995" cy="34192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8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375628"/>
            <a:ext cx="7895492" cy="610818"/>
          </a:xfrm>
        </p:spPr>
        <p:txBody>
          <a:bodyPr>
            <a:noAutofit/>
          </a:bodyPr>
          <a:lstStyle/>
          <a:p>
            <a:r>
              <a:rPr lang="en-US" sz="2600" dirty="0"/>
              <a:t>Standardisation artifacts by </a:t>
            </a:r>
            <a:r>
              <a:rPr lang="en-US" sz="2800" dirty="0"/>
              <a:t>Type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329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&gt;70% of artifacts covers Standard Specifications and Technical Reports.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6071" y="5767494"/>
            <a:ext cx="577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28225A"/>
                </a:solidFill>
              </a:rPr>
              <a:t>Slight overlap between IoT and Edge </a:t>
            </a:r>
            <a:r>
              <a:rPr lang="en-US" sz="1400" b="1" dirty="0" err="1" smtClean="0">
                <a:solidFill>
                  <a:srgbClr val="28225A"/>
                </a:solidFill>
              </a:rPr>
              <a:t>standardisation</a:t>
            </a:r>
            <a:r>
              <a:rPr lang="en-US" sz="1400" b="1" dirty="0" smtClean="0">
                <a:solidFill>
                  <a:srgbClr val="28225A"/>
                </a:solidFill>
              </a:rPr>
              <a:t> artifacts.</a:t>
            </a:r>
            <a:endParaRPr lang="en-US" sz="1200" b="1" dirty="0">
              <a:solidFill>
                <a:srgbClr val="28225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008" y="1661590"/>
            <a:ext cx="25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by Type</a:t>
            </a:r>
            <a:endParaRPr lang="en-US" b="1" dirty="0">
              <a:solidFill>
                <a:srgbClr val="28225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4728" y="1661590"/>
            <a:ext cx="357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b="1" dirty="0" smtClean="0">
                <a:solidFill>
                  <a:srgbClr val="28225A"/>
                </a:solidFill>
              </a:rPr>
              <a:t>IoT-Edge vs Edge </a:t>
            </a:r>
            <a:r>
              <a:rPr lang="en-GB" b="1" dirty="0" err="1" smtClean="0">
                <a:solidFill>
                  <a:srgbClr val="28225A"/>
                </a:solidFill>
              </a:rPr>
              <a:t>artifacts</a:t>
            </a:r>
            <a:r>
              <a:rPr lang="en-GB" b="1" dirty="0" smtClean="0">
                <a:solidFill>
                  <a:srgbClr val="28225A"/>
                </a:solidFill>
              </a:rPr>
              <a:t> overlap</a:t>
            </a:r>
            <a:endParaRPr lang="en-US" b="1" dirty="0">
              <a:solidFill>
                <a:srgbClr val="282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59" y="1733695"/>
            <a:ext cx="2005377" cy="118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55" y="2921695"/>
            <a:ext cx="2005381" cy="118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12/12/2022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9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375628"/>
            <a:ext cx="7895492" cy="610818"/>
          </a:xfrm>
        </p:spPr>
        <p:txBody>
          <a:bodyPr>
            <a:noAutofit/>
          </a:bodyPr>
          <a:lstStyle/>
          <a:p>
            <a:r>
              <a:rPr lang="en-US" sz="2600" dirty="0" smtClean="0"/>
              <a:t>Summary and Work to be done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924" y="1189234"/>
            <a:ext cx="63046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 smtClean="0">
                <a:solidFill>
                  <a:srgbClr val="28225A"/>
                </a:solidFill>
              </a:rPr>
              <a:t>252 </a:t>
            </a:r>
            <a:r>
              <a:rPr lang="en-US" sz="1700" b="1" dirty="0" err="1" smtClean="0">
                <a:solidFill>
                  <a:srgbClr val="28225A"/>
                </a:solidFill>
              </a:rPr>
              <a:t>standardisation</a:t>
            </a:r>
            <a:r>
              <a:rPr lang="en-US" sz="1700" b="1" dirty="0" smtClean="0">
                <a:solidFill>
                  <a:srgbClr val="28225A"/>
                </a:solidFill>
              </a:rPr>
              <a:t> artifacts identified.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More to be added in future versions.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700" b="1" dirty="0" smtClean="0">
              <a:solidFill>
                <a:srgbClr val="28225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28225A"/>
                </a:solidFill>
              </a:rPr>
              <a:t>M</a:t>
            </a:r>
            <a:r>
              <a:rPr lang="en-US" sz="1700" b="1" dirty="0" smtClean="0">
                <a:solidFill>
                  <a:srgbClr val="28225A"/>
                </a:solidFill>
              </a:rPr>
              <a:t>ost of them can be applied to several horizontals &amp; verticals, and focus on several domains.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All items were given only one label.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Further and more complex classification can provide further insights.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Gaps analysis could be helped by such classification.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solidFill>
                  <a:srgbClr val="28225A"/>
                </a:solidFill>
              </a:rPr>
              <a:t>For now, a quantitative approach is followed.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More </a:t>
            </a:r>
            <a:r>
              <a:rPr lang="en-GB" sz="1700" dirty="0">
                <a:solidFill>
                  <a:srgbClr val="28225A"/>
                </a:solidFill>
              </a:rPr>
              <a:t>ways to identify the coverage of an </a:t>
            </a:r>
            <a:r>
              <a:rPr lang="en-GB" sz="1700" dirty="0" err="1">
                <a:solidFill>
                  <a:srgbClr val="28225A"/>
                </a:solidFill>
              </a:rPr>
              <a:t>artifact</a:t>
            </a:r>
            <a:r>
              <a:rPr lang="en-GB" sz="1700" dirty="0">
                <a:solidFill>
                  <a:srgbClr val="28225A"/>
                </a:solidFill>
              </a:rPr>
              <a:t> could be identified</a:t>
            </a:r>
            <a:r>
              <a:rPr lang="en-GB" sz="1700" dirty="0" smtClean="0">
                <a:solidFill>
                  <a:srgbClr val="28225A"/>
                </a:solidFill>
              </a:rPr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rgbClr val="28225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700" b="1" dirty="0" smtClean="0">
                <a:solidFill>
                  <a:srgbClr val="28225A"/>
                </a:solidFill>
              </a:rPr>
              <a:t>Most of them are coming from international SDOs.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Attempting to monitor the initiatives from less “traditional” sources (e.g., NGI projects) is challenging but interesting.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700" b="1" dirty="0" smtClean="0">
              <a:solidFill>
                <a:srgbClr val="28225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700" b="1" dirty="0" smtClean="0">
                <a:solidFill>
                  <a:srgbClr val="28225A"/>
                </a:solidFill>
              </a:rPr>
              <a:t>Most of them are from the past 5 years.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rgbClr val="28225A"/>
                </a:solidFill>
              </a:rPr>
              <a:t>Temporal analysis per use case and domain could provide insights about the steps taken so far and the upcoming ones.</a:t>
            </a:r>
            <a:endParaRPr lang="en-US" sz="1700" dirty="0">
              <a:solidFill>
                <a:srgbClr val="28225A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51" y="4109396"/>
            <a:ext cx="2010462" cy="118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055" y="4109695"/>
            <a:ext cx="2005381" cy="118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436" y="1733694"/>
            <a:ext cx="2010461" cy="118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2436" y="2921695"/>
            <a:ext cx="20053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220</TotalTime>
  <Words>424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Tahoma</vt:lpstr>
      <vt:lpstr>Wingdings</vt:lpstr>
      <vt:lpstr>Master slide</vt:lpstr>
      <vt:lpstr>“Walk &amp; Talk” Digital Transformation through Standardisation: IoT and Edge</vt:lpstr>
      <vt:lpstr>Landscape of Edge Computing Standards Report</vt:lpstr>
      <vt:lpstr>Landscape of Edge Computing Standards Report</vt:lpstr>
      <vt:lpstr>Edge Computing Landscape: SDOs and Alliances</vt:lpstr>
      <vt:lpstr>Edge Computing Landscape: Classification</vt:lpstr>
      <vt:lpstr>Standardisation artifacts by Use Case &amp; Domain</vt:lpstr>
      <vt:lpstr>Standardisation artifacts by Source &amp; Year</vt:lpstr>
      <vt:lpstr>Standardisation artifacts by Type</vt:lpstr>
      <vt:lpstr>Summary and Work to be done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G.Voutiras</cp:lastModifiedBy>
  <cp:revision>73</cp:revision>
  <dcterms:created xsi:type="dcterms:W3CDTF">2020-05-25T10:20:08Z</dcterms:created>
  <dcterms:modified xsi:type="dcterms:W3CDTF">2022-12-12T13:16:54Z</dcterms:modified>
</cp:coreProperties>
</file>