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60160" y="4512960"/>
            <a:ext cx="11071440" cy="820800"/>
          </a:xfrm>
          <a:prstGeom prst="rect">
            <a:avLst/>
          </a:prstGeom>
        </p:spPr>
        <p:txBody>
          <a:bodyPr anchor="b">
            <a:normAutofit/>
          </a:bodyPr>
          <a:p>
            <a:pPr algn="r">
              <a:lnSpc>
                <a:spcPct val="90000"/>
              </a:lnSpc>
            </a:pPr>
            <a:r>
              <a:rPr b="1" lang="it-IT" sz="4600" spc="-1" strike="noStrike">
                <a:solidFill>
                  <a:srgbClr val="28225a"/>
                </a:solidFill>
                <a:latin typeface="Arial"/>
              </a:rPr>
              <a:t>Title</a:t>
            </a:r>
            <a:endParaRPr b="0" lang="it-IT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28225a"/>
                </a:solidFill>
                <a:latin typeface="Arial"/>
              </a:rPr>
              <a:t>Click to edit the outline text format</a:t>
            </a:r>
            <a:endParaRPr b="0" lang="it-IT" sz="2800" spc="-1" strike="noStrike">
              <a:solidFill>
                <a:srgbClr val="28225a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28225a"/>
                </a:solidFill>
                <a:latin typeface="Arial"/>
              </a:rPr>
              <a:t>Second Outline Level</a:t>
            </a:r>
            <a:endParaRPr b="0" lang="it-IT" sz="2000" spc="-1" strike="noStrike">
              <a:solidFill>
                <a:srgbClr val="28225a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28225a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rgbClr val="28225a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28225a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rgbClr val="28225a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28225a"/>
                </a:solidFill>
                <a:latin typeface="Arial"/>
              </a:rPr>
              <a:t>Fifth Outline Level</a:t>
            </a:r>
            <a:endParaRPr b="0" lang="it-IT" sz="2000" spc="-1" strike="noStrike">
              <a:solidFill>
                <a:srgbClr val="28225a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28225a"/>
                </a:solidFill>
                <a:latin typeface="Arial"/>
              </a:rPr>
              <a:t>Sixth Outline Level</a:t>
            </a:r>
            <a:endParaRPr b="0" lang="it-IT" sz="2000" spc="-1" strike="noStrike">
              <a:solidFill>
                <a:srgbClr val="28225a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28225a"/>
                </a:solidFill>
                <a:latin typeface="Arial"/>
              </a:rPr>
              <a:t>Seventh Outline Level</a:t>
            </a:r>
            <a:endParaRPr b="0" lang="it-IT" sz="20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dt"/>
          </p:nvPr>
        </p:nvSpPr>
        <p:spPr>
          <a:xfrm>
            <a:off x="9581400" y="6406560"/>
            <a:ext cx="13338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DC4EC38-51CD-409D-AF7A-1149D698CFC3}" type="datetime1">
              <a:rPr b="0" lang="it-IT" sz="1200" spc="-1" strike="noStrike">
                <a:solidFill>
                  <a:srgbClr val="28225a"/>
                </a:solidFill>
                <a:latin typeface="Arial"/>
              </a:rPr>
              <a:t>05/07/2021</a:t>
            </a:fld>
            <a:endParaRPr b="0" lang="fr-BE" sz="1200" spc="-1" strike="noStrike"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ldNum"/>
          </p:nvPr>
        </p:nvSpPr>
        <p:spPr>
          <a:xfrm>
            <a:off x="10915560" y="6406560"/>
            <a:ext cx="6372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D1A8F86-0000-42AA-86C2-164A1F5E6BDE}" type="slidenum">
              <a:rPr b="0" lang="it-IT" sz="1200" spc="-1" strike="noStrike">
                <a:solidFill>
                  <a:srgbClr val="28225a"/>
                </a:solidFill>
                <a:latin typeface="Arial"/>
              </a:rPr>
              <a:t>&lt;number&gt;</a:t>
            </a:fld>
            <a:endParaRPr b="0" lang="fr-BE" sz="1200" spc="-1" strike="noStrike"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title"/>
          </p:nvPr>
        </p:nvSpPr>
        <p:spPr>
          <a:xfrm>
            <a:off x="4186080" y="375480"/>
            <a:ext cx="7366320" cy="610560"/>
          </a:xfrm>
          <a:prstGeom prst="rect">
            <a:avLst/>
          </a:prstGeom>
        </p:spPr>
        <p:txBody>
          <a:bodyPr anchor="ctr">
            <a:normAutofit fontScale="45000"/>
          </a:bodyPr>
          <a:p>
            <a:pPr algn="r">
              <a:lnSpc>
                <a:spcPct val="90000"/>
              </a:lnSpc>
            </a:pPr>
            <a:r>
              <a:rPr b="1" lang="it-IT" sz="3400" spc="-1" strike="noStrike">
                <a:solidFill>
                  <a:srgbClr val="28225a"/>
                </a:solidFill>
                <a:latin typeface="Arial"/>
              </a:rPr>
              <a:t>Fare clic per modificare lo stile del titolo</a:t>
            </a:r>
            <a:endParaRPr b="0" lang="it-IT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28225a"/>
                </a:solidFill>
                <a:latin typeface="Arial"/>
              </a:rPr>
              <a:t>Click to edit the outline text format</a:t>
            </a:r>
            <a:endParaRPr b="0" lang="it-IT" sz="2800" spc="-1" strike="noStrike">
              <a:solidFill>
                <a:srgbClr val="28225a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28225a"/>
                </a:solidFill>
                <a:latin typeface="Arial"/>
              </a:rPr>
              <a:t>Second Outline Level</a:t>
            </a:r>
            <a:endParaRPr b="0" lang="it-IT" sz="2000" spc="-1" strike="noStrike">
              <a:solidFill>
                <a:srgbClr val="28225a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28225a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rgbClr val="28225a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28225a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rgbClr val="28225a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28225a"/>
                </a:solidFill>
                <a:latin typeface="Arial"/>
              </a:rPr>
              <a:t>Fifth Outline Level</a:t>
            </a:r>
            <a:endParaRPr b="0" lang="it-IT" sz="2000" spc="-1" strike="noStrike">
              <a:solidFill>
                <a:srgbClr val="28225a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28225a"/>
                </a:solidFill>
                <a:latin typeface="Arial"/>
              </a:rPr>
              <a:t>Sixth Outline Level</a:t>
            </a:r>
            <a:endParaRPr b="0" lang="it-IT" sz="2000" spc="-1" strike="noStrike">
              <a:solidFill>
                <a:srgbClr val="28225a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28225a"/>
                </a:solidFill>
                <a:latin typeface="Arial"/>
              </a:rPr>
              <a:t>Seventh Outline Level</a:t>
            </a:r>
            <a:endParaRPr b="0" lang="it-IT" sz="20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28225a"/>
                </a:solidFill>
                <a:latin typeface="Arial"/>
              </a:rPr>
              <a:t>Click to edit the outline text format</a:t>
            </a:r>
            <a:endParaRPr b="0" lang="it-IT" sz="2800" spc="-1" strike="noStrike">
              <a:solidFill>
                <a:srgbClr val="28225a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28225a"/>
                </a:solidFill>
                <a:latin typeface="Arial"/>
              </a:rPr>
              <a:t>Second Outline Level</a:t>
            </a:r>
            <a:endParaRPr b="0" lang="it-IT" sz="2000" spc="-1" strike="noStrike">
              <a:solidFill>
                <a:srgbClr val="28225a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28225a"/>
                </a:solidFill>
                <a:latin typeface="Arial"/>
              </a:rPr>
              <a:t>Third Outline Level</a:t>
            </a:r>
            <a:endParaRPr b="0" lang="it-IT" sz="1800" spc="-1" strike="noStrike">
              <a:solidFill>
                <a:srgbClr val="28225a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28225a"/>
                </a:solidFill>
                <a:latin typeface="Arial"/>
              </a:rPr>
              <a:t>Fourth Outline Level</a:t>
            </a:r>
            <a:endParaRPr b="0" lang="it-IT" sz="1800" spc="-1" strike="noStrike">
              <a:solidFill>
                <a:srgbClr val="28225a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28225a"/>
                </a:solidFill>
                <a:latin typeface="Arial"/>
              </a:rPr>
              <a:t>Fifth Outline Level</a:t>
            </a:r>
            <a:endParaRPr b="0" lang="it-IT" sz="2000" spc="-1" strike="noStrike">
              <a:solidFill>
                <a:srgbClr val="28225a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28225a"/>
                </a:solidFill>
                <a:latin typeface="Arial"/>
              </a:rPr>
              <a:t>Sixth Outline Level</a:t>
            </a:r>
            <a:endParaRPr b="0" lang="it-IT" sz="2000" spc="-1" strike="noStrike">
              <a:solidFill>
                <a:srgbClr val="28225a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28225a"/>
                </a:solidFill>
                <a:latin typeface="Arial"/>
              </a:rPr>
              <a:t>Seventh Outline Level</a:t>
            </a:r>
            <a:endParaRPr b="0" lang="it-IT" sz="20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560160" y="4512960"/>
            <a:ext cx="11071440" cy="820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r">
              <a:lnSpc>
                <a:spcPct val="90000"/>
              </a:lnSpc>
            </a:pPr>
            <a:r>
              <a:rPr b="1" lang="it-IT" sz="4600" spc="-1" strike="noStrike">
                <a:solidFill>
                  <a:srgbClr val="28225a"/>
                </a:solidFill>
                <a:latin typeface="Arial"/>
              </a:rPr>
              <a:t>EU Standardisation Strategy</a:t>
            </a:r>
            <a:endParaRPr b="1" lang="it-IT" sz="4600" spc="-1" strike="noStrike">
              <a:solidFill>
                <a:srgbClr val="28225a"/>
              </a:solidFill>
              <a:latin typeface="Arial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560160" y="5449320"/>
            <a:ext cx="11071440" cy="3798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r">
              <a:lnSpc>
                <a:spcPts val="25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BE" sz="3000" spc="-1" strike="noStrike">
                <a:solidFill>
                  <a:srgbClr val="28225a"/>
                </a:solidFill>
                <a:latin typeface="Arial"/>
              </a:rPr>
              <a:t>Thomas Reibe, Senior Expert, EC DG CENCT F3</a:t>
            </a:r>
            <a:endParaRPr b="0" lang="fr-BE" sz="3000" spc="-1" strike="noStrike">
              <a:solidFill>
                <a:srgbClr val="28225a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9581400" y="6406560"/>
            <a:ext cx="13338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6210618-20C9-41BF-8250-D14BF53FEBC2}" type="datetime1">
              <a:rPr b="0" lang="it-IT" sz="1200" spc="-1" strike="noStrike">
                <a:solidFill>
                  <a:srgbClr val="28225a"/>
                </a:solidFill>
                <a:latin typeface="Arial"/>
              </a:rPr>
              <a:t>05/07/2021</a:t>
            </a:fld>
            <a:endParaRPr b="0" lang="fr-BE" sz="1200" spc="-1" strike="noStrike">
              <a:latin typeface="Times New Roman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10915560" y="6406560"/>
            <a:ext cx="6372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BE32657-27B3-4FB5-A50B-013F97CA6128}" type="slidenum">
              <a:rPr b="0" lang="it-IT" sz="1200" spc="-1" strike="noStrike">
                <a:solidFill>
                  <a:srgbClr val="28225a"/>
                </a:solidFill>
                <a:latin typeface="Arial"/>
              </a:rPr>
              <a:t>&lt;number&gt;</a:t>
            </a:fld>
            <a:endParaRPr b="0" lang="fr-BE" sz="1200" spc="-1" strike="noStrike">
              <a:latin typeface="Times New Roman"/>
            </a:endParaRPr>
          </a:p>
        </p:txBody>
      </p:sp>
      <p:sp>
        <p:nvSpPr>
          <p:cNvPr id="120" name="TextShape 3"/>
          <p:cNvSpPr txBox="1"/>
          <p:nvPr/>
        </p:nvSpPr>
        <p:spPr>
          <a:xfrm>
            <a:off x="4186080" y="375480"/>
            <a:ext cx="7366320" cy="610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r>
              <a:rPr b="1" lang="it-IT" sz="2200" spc="-1" strike="noStrike">
                <a:solidFill>
                  <a:srgbClr val="000000"/>
                </a:solidFill>
                <a:latin typeface="Calibri"/>
              </a:rPr>
              <a:t>EU Standardisation strategy roadmap</a:t>
            </a:r>
            <a:endParaRPr b="1" lang="it-IT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TextShape 4"/>
          <p:cNvSpPr txBox="1"/>
          <p:nvPr/>
        </p:nvSpPr>
        <p:spPr>
          <a:xfrm>
            <a:off x="720000" y="1729440"/>
            <a:ext cx="10800000" cy="3850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Published on 29th June 2021, goal is to consolidate and improve the EU standardisation system, so that it continues to support a well-functioning single market and the competitiveness of EU industries and protects EU citizens and the environment, addressing the 4 pillars: </a:t>
            </a:r>
            <a:br/>
            <a:br/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1.  Modernise and consolidate the European standardisation system, ensuring it is better oriented towards meeting the EU’s main interests, policy priorities, core principles and values, notably the green/digital 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industrial transition, in a timely manner. </a:t>
            </a:r>
            <a:br/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2. Develop a more strategic and coordinated approach to global standards-setting in areas of strategic EU 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interest, including through Member States, the European Parliament and European stakeholders, and 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fostering strategic partnerships with like-minded trading partners. </a:t>
            </a:r>
            <a:br/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3. Make full use of EU industrial resources to contribute to (pre-) standardisation activities, including research 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and innovation activities.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4. Address standards-related education, skills and expertise, both in the public and private sector</a:t>
            </a:r>
            <a:br/>
            <a:br/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Expected Q3/2021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StandICT2023_PPT_Template_Apr2020</Template>
  <TotalTime>120</TotalTime>
  <Application>LibreOffice/7.0.5.2$Windows_X86_64 LibreOffice_project/64390860c6cd0aca4beafafcfd84613dd9dfb63a</Application>
  <AppVersion>15.0000</AppVersion>
  <Words>2</Words>
  <Paragraphs>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2020-05-25T10:20:08Z</dcterms:created>
  <dc:creator>francesco osimanti</dc:creator>
  <dc:description/>
  <dc:language>fr-BE</dc:language>
  <cp:lastModifiedBy/>
  <dcterms:modified xsi:type="dcterms:W3CDTF">2021-07-05T18:47:49Z</dcterms:modified>
  <cp:revision>13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3</vt:i4>
  </property>
</Properties>
</file>