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77" r:id="rId2"/>
    <p:sldId id="276" r:id="rId3"/>
    <p:sldId id="281" r:id="rId4"/>
    <p:sldId id="282" r:id="rId5"/>
    <p:sldId id="283" r:id="rId6"/>
    <p:sldId id="279" r:id="rId7"/>
    <p:sldId id="280" r:id="rId8"/>
    <p:sldId id="274" r:id="rId9"/>
    <p:sldId id="27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og19Lk2svD84vnU3MYp+gtYZO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E3085C-7CB7-4182-B2AC-94AB2AD381CC}">
  <a:tblStyle styleId="{41E3085C-7CB7-4182-B2AC-94AB2AD381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standict.eu/" TargetMode="External"/><Relationship Id="rId7" Type="http://schemas.openxmlformats.org/officeDocument/2006/relationships/hyperlink" Target="https://www.linkedin.com/in/standict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twitter.com/Stand_ICT" TargetMode="Externa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92832" y="2796549"/>
            <a:ext cx="5098869" cy="22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4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6892831" y="5113019"/>
            <a:ext cx="5098869" cy="138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707C"/>
              </a:buClr>
              <a:buSzPts val="2400"/>
              <a:buFont typeface="Calibri"/>
              <a:buNone/>
              <a:defRPr sz="2400">
                <a:solidFill>
                  <a:srgbClr val="6C707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00" y="6294815"/>
            <a:ext cx="2256533" cy="47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771652" y="3246164"/>
            <a:ext cx="4930978" cy="141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A66"/>
              </a:buClr>
              <a:buSzPts val="6000"/>
              <a:buFont typeface="Calibri"/>
              <a:buNone/>
              <a:defRPr sz="6000">
                <a:solidFill>
                  <a:srgbClr val="3B3A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9906" y="2796753"/>
            <a:ext cx="584775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/>
        </p:nvSpPr>
        <p:spPr>
          <a:xfrm>
            <a:off x="8114681" y="2786508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ﬁnd out more visit: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standict.eu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2"/>
          <p:cNvSpPr txBox="1"/>
          <p:nvPr/>
        </p:nvSpPr>
        <p:spPr>
          <a:xfrm>
            <a:off x="8114681" y="3725621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 touch on Twitter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@Stand_ICT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2"/>
          <p:cNvSpPr txBox="1"/>
          <p:nvPr/>
        </p:nvSpPr>
        <p:spPr>
          <a:xfrm>
            <a:off x="8114681" y="4578238"/>
            <a:ext cx="3887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us on Linkedin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linkedin.com/in/standict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2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4425" y="3761318"/>
            <a:ext cx="620255" cy="4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9904" y="4578238"/>
            <a:ext cx="584775" cy="5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3931920" y="136525"/>
            <a:ext cx="80241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74" y="144272"/>
            <a:ext cx="3189745" cy="51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eparator">
  <p:cSld name="Section separato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ctrTitle"/>
          </p:nvPr>
        </p:nvSpPr>
        <p:spPr>
          <a:xfrm>
            <a:off x="222068" y="2235200"/>
            <a:ext cx="1166513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3931920" y="136525"/>
            <a:ext cx="80241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255639" y="1825625"/>
            <a:ext cx="117003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7938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2928256" y="6357937"/>
            <a:ext cx="46351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915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8956A-2F1A-898B-03ED-FC3EDDF8C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of  TWG Digital Product Passport:</a:t>
            </a:r>
            <a:br>
              <a:rPr lang="en-US" dirty="0"/>
            </a:br>
            <a:r>
              <a:rPr lang="en-US" dirty="0"/>
              <a:t>Landscape of DPP Standards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83A9B7-19B3-ADC0-5883-97B3A9831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400" dirty="0"/>
              <a:t>28.04.2023 </a:t>
            </a:r>
            <a:br>
              <a:rPr lang="de-DE" sz="2400" dirty="0"/>
            </a:br>
            <a:r>
              <a:rPr lang="de-DE" sz="2400" dirty="0"/>
              <a:t>Dr. Jens Gayko / Benjamin Helfritz</a:t>
            </a:r>
            <a:endParaRPr lang="en-GB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1744ECC-C3C3-FAC5-E694-C556F2DD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06"/>
          <a:stretch/>
        </p:blipFill>
        <p:spPr>
          <a:xfrm>
            <a:off x="8159749" y="6102863"/>
            <a:ext cx="1156431" cy="3981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F394671-92B9-076A-4ED6-338B9E500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082"/>
          <a:stretch/>
        </p:blipFill>
        <p:spPr>
          <a:xfrm>
            <a:off x="9877155" y="6102863"/>
            <a:ext cx="613045" cy="3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9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D1242-3158-39C1-3CB8-ED7D6555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Timeline for DPP Regulation and Standardization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34BB586-3AE1-36A0-28C5-EA9016EBFD90}"/>
              </a:ext>
            </a:extLst>
          </p:cNvPr>
          <p:cNvCxnSpPr/>
          <p:nvPr/>
        </p:nvCxnSpPr>
        <p:spPr>
          <a:xfrm>
            <a:off x="590309" y="1922642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68E2A0B-ABE4-4424-9289-7535D0538225}"/>
              </a:ext>
            </a:extLst>
          </p:cNvPr>
          <p:cNvCxnSpPr/>
          <p:nvPr/>
        </p:nvCxnSpPr>
        <p:spPr>
          <a:xfrm>
            <a:off x="592238" y="2885270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E9E02170-D270-DD62-C162-33C5F118B7E4}"/>
              </a:ext>
            </a:extLst>
          </p:cNvPr>
          <p:cNvSpPr/>
          <p:nvPr/>
        </p:nvSpPr>
        <p:spPr>
          <a:xfrm>
            <a:off x="1527860" y="1989394"/>
            <a:ext cx="1030145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ESPR proposal 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D3CBEE4D-8579-CFF3-A0A9-E2662D70D6FC}"/>
              </a:ext>
            </a:extLst>
          </p:cNvPr>
          <p:cNvSpPr/>
          <p:nvPr/>
        </p:nvSpPr>
        <p:spPr>
          <a:xfrm>
            <a:off x="2754776" y="1989395"/>
            <a:ext cx="3176467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Commenting and</a:t>
            </a:r>
            <a:br>
              <a:rPr lang="en-GB" sz="1600" dirty="0"/>
            </a:br>
            <a:r>
              <a:rPr lang="en-GB" sz="1600" dirty="0"/>
              <a:t> </a:t>
            </a:r>
            <a:r>
              <a:rPr lang="en-GB" sz="1600" dirty="0" err="1"/>
              <a:t>trilogue</a:t>
            </a:r>
            <a:r>
              <a:rPr lang="en-GB" sz="1600" dirty="0"/>
              <a:t> negotiation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45D019-EC4E-61AD-A09C-A21F1BADA047}"/>
              </a:ext>
            </a:extLst>
          </p:cNvPr>
          <p:cNvSpPr/>
          <p:nvPr/>
        </p:nvSpPr>
        <p:spPr>
          <a:xfrm>
            <a:off x="8113854" y="1989394"/>
            <a:ext cx="1319513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Adoption of ESPR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ACA8CB1-F227-7ED4-2963-5ED7E6B77881}"/>
              </a:ext>
            </a:extLst>
          </p:cNvPr>
          <p:cNvSpPr/>
          <p:nvPr/>
        </p:nvSpPr>
        <p:spPr>
          <a:xfrm>
            <a:off x="9630138" y="1989394"/>
            <a:ext cx="1671576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Adoption of DPP for first products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41CF50-F78D-AD6B-D305-DD25CAA20C85}"/>
              </a:ext>
            </a:extLst>
          </p:cNvPr>
          <p:cNvSpPr txBox="1"/>
          <p:nvPr/>
        </p:nvSpPr>
        <p:spPr>
          <a:xfrm>
            <a:off x="300941" y="2111567"/>
            <a:ext cx="122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Regulation</a:t>
            </a:r>
          </a:p>
          <a:p>
            <a:r>
              <a:rPr lang="de-DE" sz="1600" dirty="0"/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232815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D1242-3158-39C1-3CB8-ED7D6555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Timeline for DPP Regulation and Standardization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34BB586-3AE1-36A0-28C5-EA9016EBFD90}"/>
              </a:ext>
            </a:extLst>
          </p:cNvPr>
          <p:cNvCxnSpPr/>
          <p:nvPr/>
        </p:nvCxnSpPr>
        <p:spPr>
          <a:xfrm>
            <a:off x="590309" y="1922642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68E2A0B-ABE4-4424-9289-7535D0538225}"/>
              </a:ext>
            </a:extLst>
          </p:cNvPr>
          <p:cNvCxnSpPr/>
          <p:nvPr/>
        </p:nvCxnSpPr>
        <p:spPr>
          <a:xfrm>
            <a:off x="592238" y="2885270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184805C-1A4F-F271-6FD5-75FC059E6524}"/>
              </a:ext>
            </a:extLst>
          </p:cNvPr>
          <p:cNvCxnSpPr/>
          <p:nvPr/>
        </p:nvCxnSpPr>
        <p:spPr>
          <a:xfrm>
            <a:off x="590309" y="3871046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E9E02170-D270-DD62-C162-33C5F118B7E4}"/>
              </a:ext>
            </a:extLst>
          </p:cNvPr>
          <p:cNvSpPr/>
          <p:nvPr/>
        </p:nvSpPr>
        <p:spPr>
          <a:xfrm>
            <a:off x="1527860" y="1989394"/>
            <a:ext cx="1030145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ESPR proposal 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D3CBEE4D-8579-CFF3-A0A9-E2662D70D6FC}"/>
              </a:ext>
            </a:extLst>
          </p:cNvPr>
          <p:cNvSpPr/>
          <p:nvPr/>
        </p:nvSpPr>
        <p:spPr>
          <a:xfrm>
            <a:off x="2754776" y="1989395"/>
            <a:ext cx="3176467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Commenting and</a:t>
            </a:r>
            <a:br>
              <a:rPr lang="en-GB" sz="1600" dirty="0"/>
            </a:br>
            <a:r>
              <a:rPr lang="en-GB" sz="1600" dirty="0"/>
              <a:t> </a:t>
            </a:r>
            <a:r>
              <a:rPr lang="en-GB" sz="1600" dirty="0" err="1"/>
              <a:t>trilogue</a:t>
            </a:r>
            <a:r>
              <a:rPr lang="en-GB" sz="1600" dirty="0"/>
              <a:t> negotiation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45D019-EC4E-61AD-A09C-A21F1BADA047}"/>
              </a:ext>
            </a:extLst>
          </p:cNvPr>
          <p:cNvSpPr/>
          <p:nvPr/>
        </p:nvSpPr>
        <p:spPr>
          <a:xfrm>
            <a:off x="8113854" y="1989394"/>
            <a:ext cx="1319513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Adoption of ESPR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ACA8CB1-F227-7ED4-2963-5ED7E6B77881}"/>
              </a:ext>
            </a:extLst>
          </p:cNvPr>
          <p:cNvSpPr/>
          <p:nvPr/>
        </p:nvSpPr>
        <p:spPr>
          <a:xfrm>
            <a:off x="9630138" y="1989394"/>
            <a:ext cx="1671576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Adoption of DPP for first products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41CF50-F78D-AD6B-D305-DD25CAA20C85}"/>
              </a:ext>
            </a:extLst>
          </p:cNvPr>
          <p:cNvSpPr txBox="1"/>
          <p:nvPr/>
        </p:nvSpPr>
        <p:spPr>
          <a:xfrm>
            <a:off x="300941" y="2111567"/>
            <a:ext cx="122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Regulation</a:t>
            </a:r>
          </a:p>
          <a:p>
            <a:r>
              <a:rPr lang="de-DE" sz="1600" dirty="0"/>
              <a:t>EC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3E03BD-C4DC-A06D-39CB-5B469CDDB07D}"/>
              </a:ext>
            </a:extLst>
          </p:cNvPr>
          <p:cNvSpPr txBox="1"/>
          <p:nvPr/>
        </p:nvSpPr>
        <p:spPr>
          <a:xfrm>
            <a:off x="300941" y="3050236"/>
            <a:ext cx="122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Standardi-sation</a:t>
            </a:r>
            <a:endParaRPr lang="de-DE" sz="160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6EA79AB5-28EA-6F19-C8B6-B900F2532FD7}"/>
              </a:ext>
            </a:extLst>
          </p:cNvPr>
          <p:cNvSpPr/>
          <p:nvPr/>
        </p:nvSpPr>
        <p:spPr>
          <a:xfrm>
            <a:off x="5535827" y="2952022"/>
            <a:ext cx="2539828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Standardisation request on DPP and standardisation work </a:t>
            </a:r>
          </a:p>
        </p:txBody>
      </p:sp>
    </p:spTree>
    <p:extLst>
      <p:ext uri="{BB962C8B-B14F-4D97-AF65-F5344CB8AC3E}">
        <p14:creationId xmlns:p14="http://schemas.microsoft.com/office/powerpoint/2010/main" val="180642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D1242-3158-39C1-3CB8-ED7D6555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Timeline for DPP Regulation and Standardization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34BB586-3AE1-36A0-28C5-EA9016EBFD90}"/>
              </a:ext>
            </a:extLst>
          </p:cNvPr>
          <p:cNvCxnSpPr/>
          <p:nvPr/>
        </p:nvCxnSpPr>
        <p:spPr>
          <a:xfrm>
            <a:off x="590309" y="1922642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68E2A0B-ABE4-4424-9289-7535D0538225}"/>
              </a:ext>
            </a:extLst>
          </p:cNvPr>
          <p:cNvCxnSpPr/>
          <p:nvPr/>
        </p:nvCxnSpPr>
        <p:spPr>
          <a:xfrm>
            <a:off x="592238" y="2885270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184805C-1A4F-F271-6FD5-75FC059E6524}"/>
              </a:ext>
            </a:extLst>
          </p:cNvPr>
          <p:cNvCxnSpPr/>
          <p:nvPr/>
        </p:nvCxnSpPr>
        <p:spPr>
          <a:xfrm>
            <a:off x="590309" y="3871046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D3E4EAE-6BAB-8D97-F35F-9B072DEB385B}"/>
              </a:ext>
            </a:extLst>
          </p:cNvPr>
          <p:cNvCxnSpPr/>
          <p:nvPr/>
        </p:nvCxnSpPr>
        <p:spPr>
          <a:xfrm>
            <a:off x="590309" y="4903123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E9E02170-D270-DD62-C162-33C5F118B7E4}"/>
              </a:ext>
            </a:extLst>
          </p:cNvPr>
          <p:cNvSpPr/>
          <p:nvPr/>
        </p:nvSpPr>
        <p:spPr>
          <a:xfrm>
            <a:off x="1527860" y="1989394"/>
            <a:ext cx="1030145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ESPR proposal 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D3CBEE4D-8579-CFF3-A0A9-E2662D70D6FC}"/>
              </a:ext>
            </a:extLst>
          </p:cNvPr>
          <p:cNvSpPr/>
          <p:nvPr/>
        </p:nvSpPr>
        <p:spPr>
          <a:xfrm>
            <a:off x="2754776" y="1989395"/>
            <a:ext cx="3176467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Commenting and</a:t>
            </a:r>
            <a:br>
              <a:rPr lang="en-GB" sz="1600" dirty="0"/>
            </a:br>
            <a:r>
              <a:rPr lang="en-GB" sz="1600" dirty="0"/>
              <a:t> </a:t>
            </a:r>
            <a:r>
              <a:rPr lang="en-GB" sz="1600" dirty="0" err="1"/>
              <a:t>trilogue</a:t>
            </a:r>
            <a:r>
              <a:rPr lang="en-GB" sz="1600" dirty="0"/>
              <a:t> negotiation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45D019-EC4E-61AD-A09C-A21F1BADA047}"/>
              </a:ext>
            </a:extLst>
          </p:cNvPr>
          <p:cNvSpPr/>
          <p:nvPr/>
        </p:nvSpPr>
        <p:spPr>
          <a:xfrm>
            <a:off x="8113854" y="1989394"/>
            <a:ext cx="1319513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Adoption of ESPR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ACA8CB1-F227-7ED4-2963-5ED7E6B77881}"/>
              </a:ext>
            </a:extLst>
          </p:cNvPr>
          <p:cNvSpPr/>
          <p:nvPr/>
        </p:nvSpPr>
        <p:spPr>
          <a:xfrm>
            <a:off x="9630138" y="1989394"/>
            <a:ext cx="1671576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Adoption of DPP for first products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41CF50-F78D-AD6B-D305-DD25CAA20C85}"/>
              </a:ext>
            </a:extLst>
          </p:cNvPr>
          <p:cNvSpPr txBox="1"/>
          <p:nvPr/>
        </p:nvSpPr>
        <p:spPr>
          <a:xfrm>
            <a:off x="300941" y="2111567"/>
            <a:ext cx="122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Regulation</a:t>
            </a:r>
          </a:p>
          <a:p>
            <a:r>
              <a:rPr lang="de-DE" sz="1600" dirty="0"/>
              <a:t>EC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3E03BD-C4DC-A06D-39CB-5B469CDDB07D}"/>
              </a:ext>
            </a:extLst>
          </p:cNvPr>
          <p:cNvSpPr txBox="1"/>
          <p:nvPr/>
        </p:nvSpPr>
        <p:spPr>
          <a:xfrm>
            <a:off x="300941" y="3050236"/>
            <a:ext cx="122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Standardi-sation</a:t>
            </a:r>
            <a:endParaRPr lang="de-DE" sz="160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6EA79AB5-28EA-6F19-C8B6-B900F2532FD7}"/>
              </a:ext>
            </a:extLst>
          </p:cNvPr>
          <p:cNvSpPr/>
          <p:nvPr/>
        </p:nvSpPr>
        <p:spPr>
          <a:xfrm>
            <a:off x="5535827" y="2952022"/>
            <a:ext cx="2539828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Standardisation request on DPP and standardisation work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2EA7370-AA67-BDAB-8CB5-A3028929131F}"/>
              </a:ext>
            </a:extLst>
          </p:cNvPr>
          <p:cNvSpPr txBox="1"/>
          <p:nvPr/>
        </p:nvSpPr>
        <p:spPr>
          <a:xfrm>
            <a:off x="300941" y="4217808"/>
            <a:ext cx="145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StandICT.eu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E63A1E65-784B-3667-9A1A-C0529CFE0E91}"/>
              </a:ext>
            </a:extLst>
          </p:cNvPr>
          <p:cNvSpPr/>
          <p:nvPr/>
        </p:nvSpPr>
        <p:spPr>
          <a:xfrm>
            <a:off x="2578842" y="3996836"/>
            <a:ext cx="1560672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dirty="0">
                <a:solidFill>
                  <a:schemeClr val="tx1"/>
                </a:solidFill>
              </a:rPr>
              <a:t>StandICT.eu TWG DPP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14EA8E3-1E8C-826B-387D-5F5EDE14B978}"/>
              </a:ext>
            </a:extLst>
          </p:cNvPr>
          <p:cNvSpPr/>
          <p:nvPr/>
        </p:nvSpPr>
        <p:spPr>
          <a:xfrm>
            <a:off x="4170011" y="3996835"/>
            <a:ext cx="1030145" cy="8291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DPP land-scaping report</a:t>
            </a:r>
          </a:p>
        </p:txBody>
      </p:sp>
    </p:spTree>
    <p:extLst>
      <p:ext uri="{BB962C8B-B14F-4D97-AF65-F5344CB8AC3E}">
        <p14:creationId xmlns:p14="http://schemas.microsoft.com/office/powerpoint/2010/main" val="404156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D1242-3158-39C1-3CB8-ED7D6555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Timeline for DPP Regulation and Standardization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34BB586-3AE1-36A0-28C5-EA9016EBFD90}"/>
              </a:ext>
            </a:extLst>
          </p:cNvPr>
          <p:cNvCxnSpPr/>
          <p:nvPr/>
        </p:nvCxnSpPr>
        <p:spPr>
          <a:xfrm>
            <a:off x="590309" y="1922642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68E2A0B-ABE4-4424-9289-7535D0538225}"/>
              </a:ext>
            </a:extLst>
          </p:cNvPr>
          <p:cNvCxnSpPr/>
          <p:nvPr/>
        </p:nvCxnSpPr>
        <p:spPr>
          <a:xfrm>
            <a:off x="592238" y="2885270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184805C-1A4F-F271-6FD5-75FC059E6524}"/>
              </a:ext>
            </a:extLst>
          </p:cNvPr>
          <p:cNvCxnSpPr/>
          <p:nvPr/>
        </p:nvCxnSpPr>
        <p:spPr>
          <a:xfrm>
            <a:off x="590309" y="3871046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D3E4EAE-6BAB-8D97-F35F-9B072DEB385B}"/>
              </a:ext>
            </a:extLst>
          </p:cNvPr>
          <p:cNvCxnSpPr/>
          <p:nvPr/>
        </p:nvCxnSpPr>
        <p:spPr>
          <a:xfrm>
            <a:off x="590309" y="4903123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BADA5E1-0B9D-001C-7B5F-EB220123E681}"/>
              </a:ext>
            </a:extLst>
          </p:cNvPr>
          <p:cNvCxnSpPr/>
          <p:nvPr/>
        </p:nvCxnSpPr>
        <p:spPr>
          <a:xfrm>
            <a:off x="590309" y="5983767"/>
            <a:ext cx="11007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E9E02170-D270-DD62-C162-33C5F118B7E4}"/>
              </a:ext>
            </a:extLst>
          </p:cNvPr>
          <p:cNvSpPr/>
          <p:nvPr/>
        </p:nvSpPr>
        <p:spPr>
          <a:xfrm>
            <a:off x="1527860" y="1989394"/>
            <a:ext cx="1030145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ESPR proposal 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D3CBEE4D-8579-CFF3-A0A9-E2662D70D6FC}"/>
              </a:ext>
            </a:extLst>
          </p:cNvPr>
          <p:cNvSpPr/>
          <p:nvPr/>
        </p:nvSpPr>
        <p:spPr>
          <a:xfrm>
            <a:off x="2754776" y="1989395"/>
            <a:ext cx="3176467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Commenting and</a:t>
            </a:r>
            <a:br>
              <a:rPr lang="en-GB" sz="1600" dirty="0"/>
            </a:br>
            <a:r>
              <a:rPr lang="en-GB" sz="1600" dirty="0"/>
              <a:t> </a:t>
            </a:r>
            <a:r>
              <a:rPr lang="en-GB" sz="1600" dirty="0" err="1"/>
              <a:t>trilogue</a:t>
            </a:r>
            <a:r>
              <a:rPr lang="en-GB" sz="1600" dirty="0"/>
              <a:t> negotiation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45D019-EC4E-61AD-A09C-A21F1BADA047}"/>
              </a:ext>
            </a:extLst>
          </p:cNvPr>
          <p:cNvSpPr/>
          <p:nvPr/>
        </p:nvSpPr>
        <p:spPr>
          <a:xfrm>
            <a:off x="8113854" y="1989394"/>
            <a:ext cx="1319513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Adoption of ESPR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ACA8CB1-F227-7ED4-2963-5ED7E6B77881}"/>
              </a:ext>
            </a:extLst>
          </p:cNvPr>
          <p:cNvSpPr/>
          <p:nvPr/>
        </p:nvSpPr>
        <p:spPr>
          <a:xfrm>
            <a:off x="9630138" y="1989394"/>
            <a:ext cx="1671576" cy="829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Adoption of DPP for first products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741CF50-F78D-AD6B-D305-DD25CAA20C85}"/>
              </a:ext>
            </a:extLst>
          </p:cNvPr>
          <p:cNvSpPr txBox="1"/>
          <p:nvPr/>
        </p:nvSpPr>
        <p:spPr>
          <a:xfrm>
            <a:off x="300941" y="2111567"/>
            <a:ext cx="122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Regulation</a:t>
            </a:r>
          </a:p>
          <a:p>
            <a:r>
              <a:rPr lang="de-DE" sz="1600" dirty="0"/>
              <a:t>EC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83E03BD-C4DC-A06D-39CB-5B469CDDB07D}"/>
              </a:ext>
            </a:extLst>
          </p:cNvPr>
          <p:cNvSpPr txBox="1"/>
          <p:nvPr/>
        </p:nvSpPr>
        <p:spPr>
          <a:xfrm>
            <a:off x="300941" y="3050236"/>
            <a:ext cx="122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Standardi-sation</a:t>
            </a:r>
            <a:endParaRPr lang="de-DE" sz="1600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6EA79AB5-28EA-6F19-C8B6-B900F2532FD7}"/>
              </a:ext>
            </a:extLst>
          </p:cNvPr>
          <p:cNvSpPr/>
          <p:nvPr/>
        </p:nvSpPr>
        <p:spPr>
          <a:xfrm>
            <a:off x="5535827" y="2952022"/>
            <a:ext cx="2539828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Standardisation request on DPP and standardisation work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2EA7370-AA67-BDAB-8CB5-A3028929131F}"/>
              </a:ext>
            </a:extLst>
          </p:cNvPr>
          <p:cNvSpPr txBox="1"/>
          <p:nvPr/>
        </p:nvSpPr>
        <p:spPr>
          <a:xfrm>
            <a:off x="300941" y="4217808"/>
            <a:ext cx="145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StandICT.eu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E63A1E65-784B-3667-9A1A-C0529CFE0E91}"/>
              </a:ext>
            </a:extLst>
          </p:cNvPr>
          <p:cNvSpPr/>
          <p:nvPr/>
        </p:nvSpPr>
        <p:spPr>
          <a:xfrm>
            <a:off x="2578842" y="3996836"/>
            <a:ext cx="1560672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de-DE" dirty="0">
                <a:solidFill>
                  <a:schemeClr val="tx1"/>
                </a:solidFill>
              </a:rPr>
              <a:t>StandICT.eu TWG DPP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14EA8E3-1E8C-826B-387D-5F5EDE14B978}"/>
              </a:ext>
            </a:extLst>
          </p:cNvPr>
          <p:cNvSpPr/>
          <p:nvPr/>
        </p:nvSpPr>
        <p:spPr>
          <a:xfrm>
            <a:off x="4170011" y="3996835"/>
            <a:ext cx="1030145" cy="8291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DPP land-scaping report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EB6956F-43CE-D406-D270-7AFCD1B45F61}"/>
              </a:ext>
            </a:extLst>
          </p:cNvPr>
          <p:cNvSpPr txBox="1"/>
          <p:nvPr/>
        </p:nvSpPr>
        <p:spPr>
          <a:xfrm>
            <a:off x="300941" y="5249885"/>
            <a:ext cx="145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CIRPASS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AB8F5FAF-8433-290F-B058-919AC70629D3}"/>
              </a:ext>
            </a:extLst>
          </p:cNvPr>
          <p:cNvSpPr/>
          <p:nvPr/>
        </p:nvSpPr>
        <p:spPr>
          <a:xfrm>
            <a:off x="2042931" y="5028912"/>
            <a:ext cx="5161058" cy="82912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Ins="0"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077A09A-5E7E-ACDE-A426-05C54C17A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06" y="5102734"/>
            <a:ext cx="1215406" cy="6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6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D1242-3158-39C1-3CB8-ED7D6555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of  TWG Digital Product Passport:</a:t>
            </a:r>
            <a:br>
              <a:rPr lang="en-US" dirty="0"/>
            </a:br>
            <a:r>
              <a:rPr lang="en-US" dirty="0"/>
              <a:t>Landscape of DPP Standards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642550-5F62-F304-1F3C-6362D15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930" y="1462088"/>
            <a:ext cx="3012539" cy="43115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5C9353C-0D87-EEDA-A5EC-46FEAEF5ACFC}"/>
              </a:ext>
            </a:extLst>
          </p:cNvPr>
          <p:cNvSpPr txBox="1"/>
          <p:nvPr/>
        </p:nvSpPr>
        <p:spPr>
          <a:xfrm>
            <a:off x="775504" y="1533625"/>
            <a:ext cx="71015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  <a:tabLst>
                <a:tab pos="360000" algn="l"/>
              </a:tabLst>
            </a:pPr>
            <a:r>
              <a:rPr lang="de-DE" sz="1600" b="1" dirty="0"/>
              <a:t>The Technical Working Group DPP</a:t>
            </a:r>
          </a:p>
          <a:p>
            <a:pPr marL="715963" lvl="3" indent="-2635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</a:pPr>
            <a:r>
              <a:rPr lang="de-DE" sz="1600" dirty="0" err="1"/>
              <a:t>Timeframe</a:t>
            </a:r>
            <a:r>
              <a:rPr lang="de-DE" sz="1600" dirty="0"/>
              <a:t>: Sep. 2022 – Mar. 2023 </a:t>
            </a:r>
          </a:p>
          <a:p>
            <a:pPr marL="715963" lvl="3" indent="-2635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</a:pPr>
            <a:r>
              <a:rPr lang="de-DE" sz="1600" dirty="0"/>
              <a:t>The </a:t>
            </a:r>
            <a:r>
              <a:rPr lang="de-DE" sz="1600" dirty="0" err="1"/>
              <a:t>team</a:t>
            </a:r>
            <a:r>
              <a:rPr lang="de-DE" sz="1600" dirty="0"/>
              <a:t>: Ray Walshe, </a:t>
            </a:r>
            <a:r>
              <a:rPr lang="de-DE" sz="1600" dirty="0" err="1"/>
              <a:t>Director</a:t>
            </a:r>
            <a:r>
              <a:rPr lang="de-DE" sz="1600" dirty="0"/>
              <a:t> EUOS; Jens Gayko (</a:t>
            </a:r>
            <a:r>
              <a:rPr lang="de-DE" sz="1600" dirty="0" err="1"/>
              <a:t>editor</a:t>
            </a:r>
            <a:r>
              <a:rPr lang="de-DE" sz="1600" dirty="0"/>
              <a:t>), Benjamin Helfritz (</a:t>
            </a:r>
            <a:r>
              <a:rPr lang="de-DE" sz="1600" dirty="0" err="1"/>
              <a:t>editor</a:t>
            </a:r>
            <a:r>
              <a:rPr lang="de-DE" sz="1600" dirty="0"/>
              <a:t>), Sharon </a:t>
            </a:r>
            <a:r>
              <a:rPr lang="de-DE" sz="1600" dirty="0" err="1"/>
              <a:t>Farell</a:t>
            </a:r>
            <a:r>
              <a:rPr lang="de-DE" sz="1600" dirty="0"/>
              <a:t>, Susanne Guth-Orlowski, Maria Rossetti, Rainer Schrundner, Francesca Poggiali, Thomas </a:t>
            </a:r>
            <a:r>
              <a:rPr lang="de-DE" sz="1600" dirty="0" err="1"/>
              <a:t>Roedding</a:t>
            </a:r>
            <a:r>
              <a:rPr lang="de-DE" sz="1600" dirty="0"/>
              <a:t>, Gerhard Heemskerk, Staffan Olsson, Jamie Clark</a:t>
            </a:r>
          </a:p>
          <a:p>
            <a:pPr marL="715963" lvl="3" indent="-263525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</a:pPr>
            <a:r>
              <a:rPr lang="de-DE" sz="1600" dirty="0"/>
              <a:t>EC support: Thomas Reibe, Michele </a:t>
            </a:r>
            <a:r>
              <a:rPr lang="de-DE" sz="1600" dirty="0" err="1"/>
              <a:t>Galatola</a:t>
            </a:r>
            <a:r>
              <a:rPr lang="de-DE" sz="1600" dirty="0"/>
              <a:t>, Maja Miceli and Ilias </a:t>
            </a:r>
            <a:r>
              <a:rPr lang="de-DE" sz="1600" dirty="0" err="1"/>
              <a:t>Iakovidis</a:t>
            </a:r>
            <a:endParaRPr lang="de-DE" sz="1600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tabLst>
                <a:tab pos="360000" algn="l"/>
              </a:tabLst>
            </a:pPr>
            <a:r>
              <a:rPr lang="de-DE" sz="1600" b="1" dirty="0"/>
              <a:t>The </a:t>
            </a:r>
            <a:r>
              <a:rPr lang="de-DE" sz="1600" b="1" dirty="0" err="1"/>
              <a:t>report</a:t>
            </a:r>
            <a:r>
              <a:rPr lang="de-DE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17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D1242-3158-39C1-3CB8-ED7D6555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 of  TWG Digital Product Passport:</a:t>
            </a:r>
            <a:br>
              <a:rPr lang="en-US" dirty="0"/>
            </a:br>
            <a:r>
              <a:rPr lang="en-US" dirty="0"/>
              <a:t>Landscape of DPP Standards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68F8B-B597-EA60-B592-4160B9911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642550-5F62-F304-1F3C-6362D15F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930" y="1462088"/>
            <a:ext cx="3012539" cy="43115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5C9353C-0D87-EEDA-A5EC-46FEAEF5ACFC}"/>
              </a:ext>
            </a:extLst>
          </p:cNvPr>
          <p:cNvSpPr txBox="1"/>
          <p:nvPr/>
        </p:nvSpPr>
        <p:spPr>
          <a:xfrm>
            <a:off x="775504" y="1533625"/>
            <a:ext cx="71015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tabLst>
                <a:tab pos="360000" algn="l"/>
              </a:tabLst>
            </a:pPr>
            <a:r>
              <a:rPr lang="de-DE" sz="1600" b="1" dirty="0"/>
              <a:t>The Technical Working Group DPP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tabLst>
                <a:tab pos="360000" algn="l"/>
              </a:tabLst>
            </a:pPr>
            <a:r>
              <a:rPr lang="de-DE" sz="1600" b="1" dirty="0"/>
              <a:t>The </a:t>
            </a:r>
            <a:r>
              <a:rPr lang="de-DE" sz="1600" b="1" dirty="0" err="1"/>
              <a:t>report</a:t>
            </a:r>
            <a:r>
              <a:rPr lang="de-DE" sz="1600" b="1" dirty="0"/>
              <a:t> </a:t>
            </a:r>
          </a:p>
          <a:p>
            <a:pPr marL="715963" lvl="3" indent="-2635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</a:pPr>
            <a:r>
              <a:rPr lang="de-DE" sz="1600" dirty="0" err="1"/>
              <a:t>Foreword</a:t>
            </a:r>
            <a:endParaRPr lang="de-DE" sz="1600" dirty="0"/>
          </a:p>
          <a:p>
            <a:pPr marL="715963" lvl="3" indent="-2635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</a:pPr>
            <a:r>
              <a:rPr lang="de-DE" sz="1600" dirty="0" err="1"/>
              <a:t>Introduction</a:t>
            </a:r>
            <a:r>
              <a:rPr lang="de-DE" sz="1600" dirty="0"/>
              <a:t> – </a:t>
            </a:r>
            <a:r>
              <a:rPr lang="de-DE" sz="1600" dirty="0" err="1"/>
              <a:t>describing</a:t>
            </a:r>
            <a:r>
              <a:rPr lang="de-DE" sz="1600" dirty="0"/>
              <a:t> 7 </a:t>
            </a:r>
            <a:r>
              <a:rPr lang="de-DE" sz="1600" dirty="0" err="1"/>
              <a:t>areas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standardisation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DPP </a:t>
            </a:r>
          </a:p>
          <a:p>
            <a:pPr marL="1254125" lvl="3" indent="-2651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Data carriers</a:t>
            </a:r>
          </a:p>
          <a:p>
            <a:pPr marL="1254125" lvl="3" indent="-265113"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Unique identifiers and their verification </a:t>
            </a:r>
          </a:p>
          <a:p>
            <a:pPr marL="1254125" lvl="3" indent="-265113"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Link between physical product and digital representation, look-up mechanism </a:t>
            </a:r>
          </a:p>
          <a:p>
            <a:pPr marL="1254125" lvl="3" indent="-265113"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Access rights management</a:t>
            </a:r>
          </a:p>
          <a:p>
            <a:pPr marL="1254125" lvl="3" indent="-265113"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Interoperability, including data exchange protocols and formats and data processing</a:t>
            </a:r>
          </a:p>
          <a:p>
            <a:pPr marL="1254125" lvl="3" indent="-265113"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Data storage </a:t>
            </a:r>
          </a:p>
          <a:p>
            <a:pPr marL="1254125" lvl="3" indent="-265113"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Data authentication, reliability, integrity, security and privacy </a:t>
            </a:r>
          </a:p>
          <a:p>
            <a:pPr marL="715963" lvl="3" indent="-26352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60000" algn="l"/>
                <a:tab pos="720000" algn="l"/>
              </a:tabLst>
            </a:pPr>
            <a:r>
              <a:rPr lang="de-DE" sz="1600" dirty="0"/>
              <a:t>Landscape </a:t>
            </a:r>
            <a:r>
              <a:rPr lang="de-DE" sz="1600" dirty="0" err="1"/>
              <a:t>of</a:t>
            </a:r>
            <a:r>
              <a:rPr lang="de-DE" sz="1600" dirty="0"/>
              <a:t> Standards </a:t>
            </a:r>
          </a:p>
          <a:p>
            <a:pPr marL="1254125" lvl="3" indent="-2651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186 international and European standards from recognized standardization bodies according to EC 1025/2012 directive</a:t>
            </a:r>
          </a:p>
          <a:p>
            <a:pPr marL="1254125" lvl="3" indent="-265113"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Further 78 standards from other standards developing organizations. </a:t>
            </a:r>
          </a:p>
          <a:p>
            <a:pPr marL="1254125" lvl="3" indent="-265113">
              <a:buFont typeface="Arial" panose="020B0604020202020204" pitchFamily="34" charset="0"/>
              <a:buChar char="•"/>
              <a:tabLst>
                <a:tab pos="358775" algn="l"/>
                <a:tab pos="1254125" algn="l"/>
              </a:tabLst>
            </a:pPr>
            <a:r>
              <a:rPr lang="en-US" dirty="0"/>
              <a:t>First assessment of the relevance of the standards according to the 7 areas described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326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7F08-E435-9A43-A045-7FBEAE6D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0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E000B9-C218-D46F-3CEA-FA101648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CEAD3-B403-BFB6-D4BF-5E423622B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0893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Breitbild</PresentationFormat>
  <Paragraphs>71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Standard</vt:lpstr>
      <vt:lpstr>Report of  TWG Digital Product Passport: Landscape of DPP Standards</vt:lpstr>
      <vt:lpstr>Timeline for DPP Regulation and Standardization </vt:lpstr>
      <vt:lpstr>Timeline for DPP Regulation and Standardization </vt:lpstr>
      <vt:lpstr>Timeline for DPP Regulation and Standardization </vt:lpstr>
      <vt:lpstr>Timeline for DPP Regulation and Standardization </vt:lpstr>
      <vt:lpstr>Report of  TWG Digital Product Passport: Landscape of DPP Standards</vt:lpstr>
      <vt:lpstr>Report of  TWG Digital Product Passport: Landscape of DPP Standards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Agreement Preparation Meeting</dc:title>
  <dc:creator>Utente di Microsoft Office</dc:creator>
  <cp:lastModifiedBy>Gayko, Jens</cp:lastModifiedBy>
  <cp:revision>6</cp:revision>
  <dcterms:created xsi:type="dcterms:W3CDTF">2022-02-17T16:07:10Z</dcterms:created>
  <dcterms:modified xsi:type="dcterms:W3CDTF">2023-04-27T15:16:16Z</dcterms:modified>
</cp:coreProperties>
</file>