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0" r:id="rId4"/>
    <p:sldId id="261" r:id="rId5"/>
    <p:sldId id="257" r:id="rId6"/>
    <p:sldId id="259" r:id="rId7"/>
    <p:sldId id="267" r:id="rId8"/>
    <p:sldId id="25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DEE"/>
    <a:srgbClr val="28225A"/>
    <a:srgbClr val="07407B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81" d="100"/>
          <a:sy n="81" d="100"/>
        </p:scale>
        <p:origin x="132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06/12/2021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06/12/2021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>
              <a:defRPr/>
            </a:lvl1pPr>
            <a:lvl2pPr marL="903288" indent="-452438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06/12/2021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‹N°›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E3C5F-434C-4ABE-9D1F-4E9313BDCE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677E8-8CED-46AF-8327-86837389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431925" indent="-425450"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2B77D-3EF5-4FF4-AECA-39080FEC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210806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1DB7F-C27C-47DD-AF14-A51A6DAE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SC41/WG6 Cross project meeting and AG8 use case task force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F1511-E4BB-4513-92AF-91812731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E1B-163E-4989-AED4-154C4E14B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06/12/2021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  <p:sldLayoutId id="2147483671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129" y="4513044"/>
            <a:ext cx="11071742" cy="820996"/>
          </a:xfrm>
        </p:spPr>
        <p:txBody>
          <a:bodyPr>
            <a:normAutofit fontScale="90000"/>
          </a:bodyPr>
          <a:lstStyle/>
          <a:p>
            <a:r>
              <a:rPr lang="it-IT" dirty="0"/>
              <a:t>Impact of digital twins in the Standardisation landcape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129" y="5449186"/>
            <a:ext cx="11071742" cy="380116"/>
          </a:xfrm>
        </p:spPr>
        <p:txBody>
          <a:bodyPr/>
          <a:lstStyle/>
          <a:p>
            <a:r>
              <a:rPr lang="it-IT" dirty="0"/>
              <a:t>Antonio Kung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4E5A19-EF21-4CAD-AD55-31049C8C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2A5508-D1A5-4DE1-9CCE-798EC2BF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5C057D-0ED5-471B-B703-BFA5A047CC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25388"/>
            <a:ext cx="10515600" cy="4981234"/>
          </a:xfrm>
        </p:spPr>
        <p:txBody>
          <a:bodyPr>
            <a:normAutofit/>
          </a:bodyPr>
          <a:lstStyle/>
          <a:p>
            <a:r>
              <a:rPr lang="fr-FR" dirty="0"/>
              <a:t>CEO Trialog – IoT </a:t>
            </a:r>
            <a:r>
              <a:rPr lang="fr-FR" dirty="0" err="1"/>
              <a:t>systems</a:t>
            </a:r>
            <a:endParaRPr lang="fr-FR" dirty="0"/>
          </a:p>
          <a:p>
            <a:pPr lvl="1"/>
            <a:r>
              <a:rPr lang="fr-FR" dirty="0"/>
              <a:t>Smart </a:t>
            </a:r>
            <a:r>
              <a:rPr lang="fr-FR" dirty="0" err="1"/>
              <a:t>meters</a:t>
            </a:r>
            <a:r>
              <a:rPr lang="fr-FR" dirty="0"/>
              <a:t>, </a:t>
            </a:r>
            <a:r>
              <a:rPr lang="fr-FR" dirty="0" err="1"/>
              <a:t>Vehicle</a:t>
            </a:r>
            <a:r>
              <a:rPr lang="fr-FR" dirty="0"/>
              <a:t> </a:t>
            </a:r>
            <a:r>
              <a:rPr lang="fr-FR" dirty="0" err="1"/>
              <a:t>charging</a:t>
            </a:r>
            <a:r>
              <a:rPr lang="fr-FR" dirty="0"/>
              <a:t>, 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vehicles</a:t>
            </a:r>
            <a:endParaRPr lang="fr-FR" dirty="0"/>
          </a:p>
          <a:p>
            <a:r>
              <a:rPr lang="en-GB" dirty="0" err="1"/>
              <a:t>AIOTI</a:t>
            </a:r>
            <a:r>
              <a:rPr lang="en-GB" dirty="0"/>
              <a:t> </a:t>
            </a:r>
            <a:r>
              <a:rPr lang="en-GB" dirty="0" err="1"/>
              <a:t>WG</a:t>
            </a:r>
            <a:r>
              <a:rPr lang="en-GB" dirty="0"/>
              <a:t> standardisation co-chair </a:t>
            </a:r>
          </a:p>
          <a:p>
            <a:r>
              <a:rPr lang="fr-FR" dirty="0" err="1"/>
              <a:t>Involved</a:t>
            </a:r>
            <a:r>
              <a:rPr lang="fr-FR" dirty="0"/>
              <a:t> in ISO/IEC, ISO, </a:t>
            </a:r>
            <a:r>
              <a:rPr lang="fr-FR" dirty="0" err="1"/>
              <a:t>ITU</a:t>
            </a:r>
            <a:r>
              <a:rPr lang="fr-FR" dirty="0"/>
              <a:t>-T, CEN-</a:t>
            </a:r>
            <a:r>
              <a:rPr lang="fr-FR" dirty="0" err="1"/>
              <a:t>CENELEC</a:t>
            </a:r>
            <a:endParaRPr lang="fr-FR" dirty="0"/>
          </a:p>
          <a:p>
            <a:r>
              <a:rPr lang="fr-FR" dirty="0"/>
              <a:t>Liaison </a:t>
            </a:r>
            <a:r>
              <a:rPr lang="fr-FR" dirty="0" err="1"/>
              <a:t>officer</a:t>
            </a:r>
            <a:r>
              <a:rPr lang="fr-FR" dirty="0"/>
              <a:t> - </a:t>
            </a:r>
            <a:r>
              <a:rPr lang="fr-FR" dirty="0" err="1"/>
              <a:t>PRIPARE</a:t>
            </a:r>
            <a:r>
              <a:rPr lang="fr-FR" dirty="0"/>
              <a:t> (</a:t>
            </a:r>
            <a:r>
              <a:rPr lang="fr-FR" dirty="0" err="1"/>
              <a:t>SC27</a:t>
            </a:r>
            <a:r>
              <a:rPr lang="fr-FR" dirty="0"/>
              <a:t>), </a:t>
            </a:r>
            <a:r>
              <a:rPr lang="fr-FR" dirty="0" err="1"/>
              <a:t>PDP4E</a:t>
            </a:r>
            <a:r>
              <a:rPr lang="fr-FR" dirty="0"/>
              <a:t> (</a:t>
            </a:r>
            <a:r>
              <a:rPr lang="fr-FR" dirty="0" err="1"/>
              <a:t>PC317</a:t>
            </a:r>
            <a:r>
              <a:rPr lang="fr-FR" dirty="0"/>
              <a:t>), </a:t>
            </a:r>
            <a:r>
              <a:rPr lang="fr-FR" dirty="0" err="1"/>
              <a:t>AIOTI</a:t>
            </a:r>
            <a:r>
              <a:rPr lang="fr-FR" dirty="0"/>
              <a:t> (</a:t>
            </a:r>
            <a:r>
              <a:rPr lang="fr-FR" dirty="0" err="1"/>
              <a:t>SC41</a:t>
            </a:r>
            <a:r>
              <a:rPr lang="fr-FR" dirty="0"/>
              <a:t>)</a:t>
            </a:r>
          </a:p>
          <a:p>
            <a:r>
              <a:rPr lang="fr-FR" dirty="0"/>
              <a:t>ISO/IEC Standardisation topics</a:t>
            </a:r>
          </a:p>
          <a:p>
            <a:pPr lvl="1"/>
            <a:r>
              <a:rPr lang="fr-FR" dirty="0"/>
              <a:t>Architecture</a:t>
            </a:r>
          </a:p>
          <a:p>
            <a:pPr lvl="1"/>
            <a:r>
              <a:rPr lang="fr-FR" dirty="0"/>
              <a:t>IoT, Digital </a:t>
            </a:r>
            <a:r>
              <a:rPr lang="fr-FR" dirty="0" err="1"/>
              <a:t>twin</a:t>
            </a:r>
            <a:r>
              <a:rPr lang="fr-FR" dirty="0"/>
              <a:t>, AI</a:t>
            </a:r>
          </a:p>
          <a:p>
            <a:pPr lvl="1"/>
            <a:r>
              <a:rPr lang="fr-FR" dirty="0"/>
              <a:t>Security and </a:t>
            </a:r>
            <a:r>
              <a:rPr lang="fr-FR" dirty="0" err="1"/>
              <a:t>Privacy</a:t>
            </a:r>
            <a:r>
              <a:rPr lang="fr-FR" dirty="0"/>
              <a:t>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50F6E84-8300-4848-970B-2B451C92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Speaker</a:t>
            </a:r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A81EFF-876A-47AA-9D47-4743FF238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60" y="360537"/>
            <a:ext cx="1919140" cy="603558"/>
          </a:xfrm>
          <a:prstGeom prst="rect">
            <a:avLst/>
          </a:prstGeom>
        </p:spPr>
      </p:pic>
      <p:pic>
        <p:nvPicPr>
          <p:cNvPr id="8" name="Picture 7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ECB18B5F-9C7A-4A56-A5B4-6738C16D3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1926375"/>
            <a:ext cx="948119" cy="11801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1DCAC6E-89F3-4496-9CFE-FF13E4B4D7D7}"/>
              </a:ext>
            </a:extLst>
          </p:cNvPr>
          <p:cNvSpPr txBox="1"/>
          <p:nvPr/>
        </p:nvSpPr>
        <p:spPr>
          <a:xfrm>
            <a:off x="6444626" y="337832"/>
            <a:ext cx="285007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Antonio Kung</a:t>
            </a:r>
          </a:p>
          <a:p>
            <a:pPr algn="ctr"/>
            <a:r>
              <a:rPr lang="fr-FR" dirty="0"/>
              <a:t>Trialog</a:t>
            </a:r>
          </a:p>
          <a:p>
            <a:pPr algn="ctr"/>
            <a:r>
              <a:rPr lang="fr-FR" dirty="0" err="1"/>
              <a:t>Antonio.kung@trialog.com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0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6D4508-31A0-4FB6-924B-23C4E5DE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CC12FB-CC3C-4F8C-A9C6-E55ECB9E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4840FAF-9CDB-4D2C-97D4-D4E885A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Integration Maze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BA2551-9888-4B68-8675-E2D9E90A330F}"/>
              </a:ext>
            </a:extLst>
          </p:cNvPr>
          <p:cNvSpPr/>
          <p:nvPr/>
        </p:nvSpPr>
        <p:spPr>
          <a:xfrm>
            <a:off x="497628" y="4481586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AG8</a:t>
            </a:r>
          </a:p>
          <a:p>
            <a:pPr algn="ctr"/>
            <a:r>
              <a:rPr lang="fr-FR" sz="1600" dirty="0"/>
              <a:t>Meta </a:t>
            </a:r>
            <a:r>
              <a:rPr lang="fr-FR" sz="1600" dirty="0" err="1"/>
              <a:t>reference</a:t>
            </a:r>
            <a:r>
              <a:rPr lang="fr-FR" sz="1600" dirty="0"/>
              <a:t> architecture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4BC5EE-DD4C-46D8-BC11-BFBCE850E550}"/>
              </a:ext>
            </a:extLst>
          </p:cNvPr>
          <p:cNvSpPr/>
          <p:nvPr/>
        </p:nvSpPr>
        <p:spPr>
          <a:xfrm>
            <a:off x="523593" y="1527065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WG13</a:t>
            </a:r>
            <a:endParaRPr lang="fr-FR" sz="1600" dirty="0"/>
          </a:p>
          <a:p>
            <a:pPr algn="ctr"/>
            <a:r>
              <a:rPr lang="fr-FR" sz="1600" dirty="0" err="1"/>
              <a:t>Trustworthiness</a:t>
            </a:r>
            <a:endParaRPr lang="fr-FR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3C9F9C-823D-4F6E-BD1A-82757F25F2C7}"/>
              </a:ext>
            </a:extLst>
          </p:cNvPr>
          <p:cNvSpPr/>
          <p:nvPr/>
        </p:nvSpPr>
        <p:spPr>
          <a:xfrm>
            <a:off x="523592" y="3049494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SC7</a:t>
            </a:r>
          </a:p>
          <a:p>
            <a:pPr algn="ctr"/>
            <a:r>
              <a:rPr lang="fr-FR" sz="1600" dirty="0"/>
              <a:t>Software and system engineering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83884B-A0B2-4FCA-BC6F-4F8EC5EBF539}"/>
              </a:ext>
            </a:extLst>
          </p:cNvPr>
          <p:cNvSpPr/>
          <p:nvPr/>
        </p:nvSpPr>
        <p:spPr>
          <a:xfrm>
            <a:off x="9139820" y="4621491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SC38</a:t>
            </a:r>
          </a:p>
          <a:p>
            <a:pPr algn="ctr"/>
            <a:r>
              <a:rPr lang="fr-FR" sz="1600" dirty="0"/>
              <a:t>Cloud </a:t>
            </a:r>
            <a:r>
              <a:rPr lang="fr-FR" sz="1600" dirty="0" err="1"/>
              <a:t>computing</a:t>
            </a:r>
            <a:r>
              <a:rPr lang="fr-FR" sz="1600" dirty="0"/>
              <a:t> and </a:t>
            </a:r>
            <a:r>
              <a:rPr lang="fr-FR" sz="1600" dirty="0" err="1"/>
              <a:t>distributed</a:t>
            </a:r>
            <a:r>
              <a:rPr lang="fr-FR" sz="1600" dirty="0"/>
              <a:t> platforms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54A6A-30B6-4AA9-A87D-C462BFF237CC}"/>
              </a:ext>
            </a:extLst>
          </p:cNvPr>
          <p:cNvSpPr/>
          <p:nvPr/>
        </p:nvSpPr>
        <p:spPr>
          <a:xfrm>
            <a:off x="9133199" y="1518987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SC27</a:t>
            </a:r>
            <a:endParaRPr lang="fr-FR" sz="1600" dirty="0"/>
          </a:p>
          <a:p>
            <a:pPr algn="ctr"/>
            <a:r>
              <a:rPr lang="fr-FR" sz="1600" dirty="0"/>
              <a:t>Information </a:t>
            </a:r>
            <a:r>
              <a:rPr lang="fr-FR" sz="1600" dirty="0" err="1"/>
              <a:t>security</a:t>
            </a:r>
            <a:r>
              <a:rPr lang="fr-FR" sz="1600" dirty="0"/>
              <a:t>, </a:t>
            </a:r>
            <a:r>
              <a:rPr lang="fr-FR" sz="1600" dirty="0" err="1"/>
              <a:t>cybersecurity</a:t>
            </a:r>
            <a:r>
              <a:rPr lang="fr-FR" sz="1600" dirty="0"/>
              <a:t> and </a:t>
            </a:r>
            <a:r>
              <a:rPr lang="fr-FR" sz="1600" dirty="0" err="1"/>
              <a:t>privacy</a:t>
            </a:r>
            <a:r>
              <a:rPr lang="fr-FR" sz="1600" dirty="0"/>
              <a:t> protection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760ED-32B8-4BD7-90A3-41C801D7644D}"/>
              </a:ext>
            </a:extLst>
          </p:cNvPr>
          <p:cNvSpPr/>
          <p:nvPr/>
        </p:nvSpPr>
        <p:spPr>
          <a:xfrm>
            <a:off x="9133199" y="3049494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PC317</a:t>
            </a:r>
            <a:endParaRPr lang="fr-FR" sz="1600" dirty="0"/>
          </a:p>
          <a:p>
            <a:pPr algn="ctr"/>
            <a:r>
              <a:rPr lang="fr-FR" sz="1600" dirty="0" err="1"/>
              <a:t>Privacy</a:t>
            </a:r>
            <a:r>
              <a:rPr lang="fr-FR" sz="1600" dirty="0"/>
              <a:t>-by-design for consumer </a:t>
            </a:r>
            <a:r>
              <a:rPr lang="fr-FR" sz="1600" dirty="0" err="1"/>
              <a:t>goods</a:t>
            </a:r>
            <a:r>
              <a:rPr lang="fr-FR" sz="1600" dirty="0"/>
              <a:t> and services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636AF6-BDF8-4852-B9FB-33B42CD4B0C1}"/>
              </a:ext>
            </a:extLst>
          </p:cNvPr>
          <p:cNvSpPr/>
          <p:nvPr/>
        </p:nvSpPr>
        <p:spPr>
          <a:xfrm>
            <a:off x="4837522" y="5455465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SC42</a:t>
            </a:r>
            <a:endParaRPr lang="fr-FR" sz="1600" dirty="0"/>
          </a:p>
          <a:p>
            <a:pPr algn="ctr"/>
            <a:r>
              <a:rPr lang="fr-FR" sz="1600" dirty="0" err="1"/>
              <a:t>Artificial</a:t>
            </a:r>
            <a:r>
              <a:rPr lang="fr-FR" sz="1600" dirty="0"/>
              <a:t> </a:t>
            </a:r>
            <a:r>
              <a:rPr lang="fr-FR" sz="1600" dirty="0" err="1"/>
              <a:t>Intelliigence</a:t>
            </a:r>
            <a:endParaRPr lang="fr-FR" sz="1600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491EC26-E1AB-4640-A74D-5A34B2181FF5}"/>
              </a:ext>
            </a:extLst>
          </p:cNvPr>
          <p:cNvCxnSpPr>
            <a:cxnSpLocks/>
            <a:stCxn id="28" idx="3"/>
            <a:endCxn id="37" idx="2"/>
          </p:cNvCxnSpPr>
          <p:nvPr/>
        </p:nvCxnSpPr>
        <p:spPr>
          <a:xfrm>
            <a:off x="2660075" y="3589494"/>
            <a:ext cx="2288161" cy="1373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D25F76D-C1D3-4F10-9E37-66FDA99D6353}"/>
              </a:ext>
            </a:extLst>
          </p:cNvPr>
          <p:cNvCxnSpPr>
            <a:cxnSpLocks/>
            <a:stCxn id="37" idx="7"/>
            <a:endCxn id="30" idx="1"/>
          </p:cNvCxnSpPr>
          <p:nvPr/>
        </p:nvCxnSpPr>
        <p:spPr>
          <a:xfrm flipV="1">
            <a:off x="6582837" y="2058987"/>
            <a:ext cx="2550362" cy="10136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61D0340-2CA3-4684-BD84-D35BE5BD409C}"/>
              </a:ext>
            </a:extLst>
          </p:cNvPr>
          <p:cNvCxnSpPr>
            <a:cxnSpLocks/>
            <a:stCxn id="26" idx="3"/>
            <a:endCxn id="37" idx="3"/>
          </p:cNvCxnSpPr>
          <p:nvPr/>
        </p:nvCxnSpPr>
        <p:spPr>
          <a:xfrm flipV="1">
            <a:off x="2634111" y="4381083"/>
            <a:ext cx="2594578" cy="64050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A61FDD6-C832-4855-A531-4D1F64476377}"/>
              </a:ext>
            </a:extLst>
          </p:cNvPr>
          <p:cNvSpPr/>
          <p:nvPr/>
        </p:nvSpPr>
        <p:spPr>
          <a:xfrm>
            <a:off x="4948236" y="2801633"/>
            <a:ext cx="1915054" cy="18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ISO </a:t>
            </a:r>
            <a:r>
              <a:rPr lang="fr-FR" b="1" dirty="0" err="1"/>
              <a:t>JTC1</a:t>
            </a:r>
            <a:r>
              <a:rPr lang="fr-FR" b="1" dirty="0"/>
              <a:t> </a:t>
            </a:r>
            <a:r>
              <a:rPr lang="fr-FR" b="1" dirty="0" err="1"/>
              <a:t>SC41</a:t>
            </a:r>
            <a:r>
              <a:rPr lang="fr-FR" b="1" dirty="0"/>
              <a:t>/</a:t>
            </a:r>
            <a:r>
              <a:rPr lang="fr-FR" b="1" dirty="0" err="1"/>
              <a:t>WG6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Digital </a:t>
            </a:r>
            <a:r>
              <a:rPr lang="fr-FR" b="1" dirty="0" err="1"/>
              <a:t>twin</a:t>
            </a:r>
            <a:endParaRPr lang="fr-FR" sz="1400" b="1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5880198-7D07-47A9-933B-B6D075015C1B}"/>
              </a:ext>
            </a:extLst>
          </p:cNvPr>
          <p:cNvCxnSpPr>
            <a:cxnSpLocks/>
            <a:stCxn id="32" idx="0"/>
            <a:endCxn id="37" idx="4"/>
          </p:cNvCxnSpPr>
          <p:nvPr/>
        </p:nvCxnSpPr>
        <p:spPr>
          <a:xfrm flipH="1" flipV="1">
            <a:off x="5905763" y="4652074"/>
            <a:ext cx="1" cy="80339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777AFA2-F6AA-4C3F-B47E-FED98845D508}"/>
              </a:ext>
            </a:extLst>
          </p:cNvPr>
          <p:cNvCxnSpPr>
            <a:cxnSpLocks/>
            <a:stCxn id="37" idx="6"/>
            <a:endCxn id="31" idx="1"/>
          </p:cNvCxnSpPr>
          <p:nvPr/>
        </p:nvCxnSpPr>
        <p:spPr>
          <a:xfrm flipV="1">
            <a:off x="6863290" y="3589494"/>
            <a:ext cx="2269909" cy="1373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030BD46-B8D4-4A7B-B8A3-EB90FC2C9E3C}"/>
              </a:ext>
            </a:extLst>
          </p:cNvPr>
          <p:cNvCxnSpPr>
            <a:cxnSpLocks/>
            <a:stCxn id="37" idx="5"/>
            <a:endCxn id="29" idx="1"/>
          </p:cNvCxnSpPr>
          <p:nvPr/>
        </p:nvCxnSpPr>
        <p:spPr>
          <a:xfrm>
            <a:off x="6582837" y="4381083"/>
            <a:ext cx="2556983" cy="78040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07D6BFCE-6895-43E6-90F7-7156BE505243}"/>
              </a:ext>
            </a:extLst>
          </p:cNvPr>
          <p:cNvSpPr txBox="1"/>
          <p:nvPr/>
        </p:nvSpPr>
        <p:spPr>
          <a:xfrm>
            <a:off x="3124916" y="3372842"/>
            <a:ext cx="1453155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System of System</a:t>
            </a:r>
          </a:p>
          <a:p>
            <a:pPr algn="ctr"/>
            <a:r>
              <a:rPr lang="fr-FR" sz="1400" dirty="0" err="1"/>
              <a:t>DTw</a:t>
            </a:r>
            <a:r>
              <a:rPr lang="fr-FR" sz="1400" dirty="0"/>
              <a:t> </a:t>
            </a:r>
          </a:p>
          <a:p>
            <a:pPr algn="ctr"/>
            <a:r>
              <a:rPr lang="fr-FR" sz="1400" dirty="0"/>
              <a:t>Engineering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EDA0C5A-A7C1-4C1D-83D8-C713E029CF53}"/>
              </a:ext>
            </a:extLst>
          </p:cNvPr>
          <p:cNvSpPr txBox="1"/>
          <p:nvPr/>
        </p:nvSpPr>
        <p:spPr>
          <a:xfrm>
            <a:off x="3172567" y="4468994"/>
            <a:ext cx="1322285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</a:t>
            </a:r>
          </a:p>
          <a:p>
            <a:pPr algn="ctr"/>
            <a:r>
              <a:rPr lang="fr-FR" sz="1400" dirty="0" err="1"/>
              <a:t>DTW</a:t>
            </a:r>
            <a:endParaRPr lang="fr-FR" sz="1400" dirty="0"/>
          </a:p>
          <a:p>
            <a:pPr algn="ctr"/>
            <a:r>
              <a:rPr lang="fr-FR" sz="1400" dirty="0"/>
              <a:t>In architectures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2418442-229D-448C-BB14-0EFE6BADF506}"/>
              </a:ext>
            </a:extLst>
          </p:cNvPr>
          <p:cNvSpPr txBox="1"/>
          <p:nvPr/>
        </p:nvSpPr>
        <p:spPr>
          <a:xfrm>
            <a:off x="6956498" y="2252972"/>
            <a:ext cx="18263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</a:t>
            </a:r>
          </a:p>
          <a:p>
            <a:pPr algn="ctr"/>
            <a:r>
              <a:rPr lang="fr-FR" sz="1400" dirty="0" err="1"/>
              <a:t>Cybersecurity</a:t>
            </a:r>
            <a:r>
              <a:rPr lang="fr-FR" sz="1400" dirty="0"/>
              <a:t>  in </a:t>
            </a:r>
            <a:r>
              <a:rPr lang="fr-FR" sz="1400" dirty="0" err="1"/>
              <a:t>DTw</a:t>
            </a:r>
            <a:endParaRPr lang="fr-FR" sz="14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F1EE0BC-C00E-468D-804C-FAC11F750036}"/>
              </a:ext>
            </a:extLst>
          </p:cNvPr>
          <p:cNvSpPr txBox="1"/>
          <p:nvPr/>
        </p:nvSpPr>
        <p:spPr>
          <a:xfrm>
            <a:off x="4998996" y="4899881"/>
            <a:ext cx="190385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 AI in </a:t>
            </a:r>
            <a:r>
              <a:rPr lang="fr-FR" sz="1400" dirty="0" err="1"/>
              <a:t>DTw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EA2F9FB-94B8-4097-B776-2B1DF3E63CB1}"/>
              </a:ext>
            </a:extLst>
          </p:cNvPr>
          <p:cNvSpPr txBox="1"/>
          <p:nvPr/>
        </p:nvSpPr>
        <p:spPr>
          <a:xfrm>
            <a:off x="7321648" y="3220162"/>
            <a:ext cx="142231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</a:t>
            </a:r>
          </a:p>
          <a:p>
            <a:pPr algn="ctr"/>
            <a:r>
              <a:rPr lang="fr-FR" sz="1400" dirty="0" err="1"/>
              <a:t>PbD</a:t>
            </a:r>
            <a:r>
              <a:rPr lang="fr-FR" sz="1400" dirty="0"/>
              <a:t> in consumer</a:t>
            </a:r>
          </a:p>
          <a:p>
            <a:pPr algn="ctr"/>
            <a:r>
              <a:rPr lang="fr-FR" sz="1400" dirty="0" err="1"/>
              <a:t>based</a:t>
            </a:r>
            <a:r>
              <a:rPr lang="fr-FR" sz="1400" dirty="0"/>
              <a:t> </a:t>
            </a:r>
            <a:r>
              <a:rPr lang="fr-FR" sz="1400" dirty="0" err="1"/>
              <a:t>DTws</a:t>
            </a:r>
            <a:endParaRPr lang="fr-FR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3B3F279-7AD7-4286-91E5-47B05423197B}"/>
              </a:ext>
            </a:extLst>
          </p:cNvPr>
          <p:cNvSpPr txBox="1"/>
          <p:nvPr/>
        </p:nvSpPr>
        <p:spPr>
          <a:xfrm>
            <a:off x="7302860" y="4621491"/>
            <a:ext cx="120904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</a:t>
            </a:r>
          </a:p>
          <a:p>
            <a:pPr algn="ctr"/>
            <a:r>
              <a:rPr lang="fr-FR" sz="1400" dirty="0"/>
              <a:t>Cloud in </a:t>
            </a:r>
            <a:r>
              <a:rPr lang="fr-FR" sz="1400" dirty="0" err="1"/>
              <a:t>DTw</a:t>
            </a:r>
            <a:endParaRPr lang="fr-FR" sz="1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7B76A5-6438-4353-A63C-8280A49E1C4E}"/>
              </a:ext>
            </a:extLst>
          </p:cNvPr>
          <p:cNvSpPr/>
          <p:nvPr/>
        </p:nvSpPr>
        <p:spPr>
          <a:xfrm>
            <a:off x="4882675" y="819381"/>
            <a:ext cx="213648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SC41</a:t>
            </a:r>
            <a:r>
              <a:rPr lang="fr-FR" sz="1600" dirty="0"/>
              <a:t> IoT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39F8C256-4C13-4E61-8AD3-884F4330A2A1}"/>
              </a:ext>
            </a:extLst>
          </p:cNvPr>
          <p:cNvCxnSpPr>
            <a:cxnSpLocks/>
            <a:stCxn id="49" idx="2"/>
            <a:endCxn id="37" idx="0"/>
          </p:cNvCxnSpPr>
          <p:nvPr/>
        </p:nvCxnSpPr>
        <p:spPr>
          <a:xfrm flipH="1">
            <a:off x="5905763" y="1899381"/>
            <a:ext cx="45154" cy="90225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704AC541-02CF-4CFF-8294-F19F05793B4F}"/>
              </a:ext>
            </a:extLst>
          </p:cNvPr>
          <p:cNvCxnSpPr>
            <a:cxnSpLocks/>
            <a:stCxn id="27" idx="3"/>
            <a:endCxn id="37" idx="1"/>
          </p:cNvCxnSpPr>
          <p:nvPr/>
        </p:nvCxnSpPr>
        <p:spPr>
          <a:xfrm>
            <a:off x="2660076" y="2067065"/>
            <a:ext cx="2568613" cy="10055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F3CBECCD-CA71-405C-896B-A9F6A49CD634}"/>
              </a:ext>
            </a:extLst>
          </p:cNvPr>
          <p:cNvSpPr txBox="1"/>
          <p:nvPr/>
        </p:nvSpPr>
        <p:spPr>
          <a:xfrm>
            <a:off x="3261076" y="2386949"/>
            <a:ext cx="1180836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</a:t>
            </a:r>
          </a:p>
          <a:p>
            <a:pPr algn="ctr"/>
            <a:r>
              <a:rPr lang="fr-FR" sz="1400" dirty="0"/>
              <a:t>Cross </a:t>
            </a:r>
            <a:r>
              <a:rPr lang="fr-FR" sz="1400" dirty="0" err="1"/>
              <a:t>cutting</a:t>
            </a:r>
            <a:endParaRPr lang="fr-FR" sz="1400" dirty="0"/>
          </a:p>
          <a:p>
            <a:pPr algn="ctr"/>
            <a:r>
              <a:rPr lang="fr-FR" sz="1400" dirty="0" err="1"/>
              <a:t>concerns</a:t>
            </a:r>
            <a:endParaRPr lang="fr-FR" sz="1400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6038358A-A4FB-44D3-8364-43EA790AB2F5}"/>
              </a:ext>
            </a:extLst>
          </p:cNvPr>
          <p:cNvSpPr txBox="1"/>
          <p:nvPr/>
        </p:nvSpPr>
        <p:spPr>
          <a:xfrm>
            <a:off x="5315345" y="2147188"/>
            <a:ext cx="118083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Integration</a:t>
            </a:r>
            <a:r>
              <a:rPr lang="fr-FR" sz="1400" dirty="0"/>
              <a:t> of</a:t>
            </a:r>
          </a:p>
          <a:p>
            <a:pPr algn="ctr"/>
            <a:r>
              <a:rPr lang="fr-FR" sz="1400" dirty="0"/>
              <a:t>IoT in </a:t>
            </a:r>
            <a:r>
              <a:rPr lang="fr-FR" sz="1400" dirty="0" err="1"/>
              <a:t>DTw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946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6D4508-31A0-4FB6-924B-23C4E5DE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CC12FB-CC3C-4F8C-A9C6-E55ECB9E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4840FAF-9CDB-4D2C-97D4-D4E885A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Domain Maze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83884B-A0B2-4FCA-BC6F-4F8EC5EBF539}"/>
              </a:ext>
            </a:extLst>
          </p:cNvPr>
          <p:cNvSpPr/>
          <p:nvPr/>
        </p:nvSpPr>
        <p:spPr>
          <a:xfrm>
            <a:off x="9139820" y="4621491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IEC TC 65 - industrial process measurement - control and automation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A54A6A-30B6-4AA9-A87D-C462BFF237CC}"/>
              </a:ext>
            </a:extLst>
          </p:cNvPr>
          <p:cNvSpPr/>
          <p:nvPr/>
        </p:nvSpPr>
        <p:spPr>
          <a:xfrm>
            <a:off x="9133199" y="1518987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ISO TC 184 Smart </a:t>
            </a:r>
            <a:r>
              <a:rPr lang="fr-FR" sz="1400" dirty="0" err="1"/>
              <a:t>Manufacturing</a:t>
            </a:r>
            <a:endParaRPr lang="fr-FR" sz="1400" dirty="0"/>
          </a:p>
          <a:p>
            <a:pPr algn="ctr"/>
            <a:r>
              <a:rPr lang="fr-FR" sz="1400" b="1" dirty="0"/>
              <a:t>ISO 23247-1,2,3,4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760ED-32B8-4BD7-90A3-41C801D7644D}"/>
              </a:ext>
            </a:extLst>
          </p:cNvPr>
          <p:cNvSpPr/>
          <p:nvPr/>
        </p:nvSpPr>
        <p:spPr>
          <a:xfrm>
            <a:off x="9133199" y="3049494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IEC TC 57 Power systems management and associated information exchange</a:t>
            </a:r>
            <a:endParaRPr lang="fr-FR" sz="1400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D25F76D-C1D3-4F10-9E37-66FDA99D6353}"/>
              </a:ext>
            </a:extLst>
          </p:cNvPr>
          <p:cNvCxnSpPr>
            <a:cxnSpLocks/>
            <a:stCxn id="37" idx="7"/>
            <a:endCxn id="30" idx="1"/>
          </p:cNvCxnSpPr>
          <p:nvPr/>
        </p:nvCxnSpPr>
        <p:spPr>
          <a:xfrm flipV="1">
            <a:off x="7717791" y="2004987"/>
            <a:ext cx="1415408" cy="7697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A61FDD6-C832-4855-A531-4D1F64476377}"/>
              </a:ext>
            </a:extLst>
          </p:cNvPr>
          <p:cNvSpPr/>
          <p:nvPr/>
        </p:nvSpPr>
        <p:spPr>
          <a:xfrm>
            <a:off x="6083190" y="2503779"/>
            <a:ext cx="1915054" cy="1850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ISO </a:t>
            </a:r>
            <a:r>
              <a:rPr lang="fr-FR" sz="1400" dirty="0" err="1"/>
              <a:t>JTC1</a:t>
            </a:r>
            <a:r>
              <a:rPr lang="fr-FR" sz="1400" dirty="0"/>
              <a:t> </a:t>
            </a:r>
            <a:r>
              <a:rPr lang="fr-FR" sz="1400" dirty="0" err="1"/>
              <a:t>SC41</a:t>
            </a:r>
            <a:r>
              <a:rPr lang="fr-FR" sz="1400" dirty="0"/>
              <a:t>/</a:t>
            </a:r>
            <a:r>
              <a:rPr lang="fr-FR" sz="1400" dirty="0" err="1"/>
              <a:t>WG6</a:t>
            </a:r>
            <a:endParaRPr lang="fr-FR" sz="1400" dirty="0"/>
          </a:p>
          <a:p>
            <a:pPr algn="ctr"/>
            <a:r>
              <a:rPr lang="fr-FR" sz="1400" dirty="0"/>
              <a:t>Digital </a:t>
            </a:r>
            <a:r>
              <a:rPr lang="fr-FR" sz="1400" dirty="0" err="1"/>
              <a:t>twin</a:t>
            </a:r>
            <a:endParaRPr lang="fr-FR" sz="1400" dirty="0"/>
          </a:p>
          <a:p>
            <a:pPr algn="ctr"/>
            <a:r>
              <a:rPr lang="fr-FR" sz="1400" b="1" dirty="0"/>
              <a:t>ISO/IEC 30172</a:t>
            </a:r>
          </a:p>
          <a:p>
            <a:pPr algn="ctr"/>
            <a:r>
              <a:rPr lang="fr-FR" sz="1400" b="1" dirty="0"/>
              <a:t>ISO/IEC 30173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777AFA2-F6AA-4C3F-B47E-FED98845D508}"/>
              </a:ext>
            </a:extLst>
          </p:cNvPr>
          <p:cNvCxnSpPr>
            <a:cxnSpLocks/>
            <a:stCxn id="37" idx="6"/>
            <a:endCxn id="31" idx="1"/>
          </p:cNvCxnSpPr>
          <p:nvPr/>
        </p:nvCxnSpPr>
        <p:spPr>
          <a:xfrm>
            <a:off x="7998244" y="3429000"/>
            <a:ext cx="1134955" cy="1064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030BD46-B8D4-4A7B-B8A3-EB90FC2C9E3C}"/>
              </a:ext>
            </a:extLst>
          </p:cNvPr>
          <p:cNvCxnSpPr>
            <a:cxnSpLocks/>
            <a:stCxn id="37" idx="5"/>
            <a:endCxn id="29" idx="1"/>
          </p:cNvCxnSpPr>
          <p:nvPr/>
        </p:nvCxnSpPr>
        <p:spPr>
          <a:xfrm>
            <a:off x="7717791" y="4083229"/>
            <a:ext cx="1422029" cy="102426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EBF8FEF-4438-4999-9405-8F582D2A2E99}"/>
              </a:ext>
            </a:extLst>
          </p:cNvPr>
          <p:cNvSpPr/>
          <p:nvPr/>
        </p:nvSpPr>
        <p:spPr>
          <a:xfrm>
            <a:off x="3594087" y="1423779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ISO TC 59 Buildings and civil engineering </a:t>
            </a:r>
            <a:r>
              <a:rPr lang="fr-FR" sz="1400" dirty="0" err="1"/>
              <a:t>works</a:t>
            </a:r>
            <a:endParaRPr lang="fr-FR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F298E4-8B14-4A1E-B690-A7D284EB271C}"/>
              </a:ext>
            </a:extLst>
          </p:cNvPr>
          <p:cNvSpPr/>
          <p:nvPr/>
        </p:nvSpPr>
        <p:spPr>
          <a:xfrm>
            <a:off x="189082" y="978987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ISO TC 92 </a:t>
            </a:r>
            <a:r>
              <a:rPr lang="fr-FR" sz="1400" dirty="0" err="1"/>
              <a:t>Fire</a:t>
            </a:r>
            <a:r>
              <a:rPr lang="fr-FR" sz="1400" dirty="0"/>
              <a:t> </a:t>
            </a:r>
            <a:r>
              <a:rPr lang="fr-FR" sz="1400" dirty="0" err="1"/>
              <a:t>safety</a:t>
            </a:r>
            <a:endParaRPr lang="fr-FR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C829BD-45B4-469E-8CE9-DB8CB9330FF4}"/>
              </a:ext>
            </a:extLst>
          </p:cNvPr>
          <p:cNvSpPr/>
          <p:nvPr/>
        </p:nvSpPr>
        <p:spPr>
          <a:xfrm>
            <a:off x="197039" y="2087321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ISO/TC 163 Thermal performance and energy use in the built environment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41929C-1055-432B-9CD6-11135C940D38}"/>
              </a:ext>
            </a:extLst>
          </p:cNvPr>
          <p:cNvSpPr/>
          <p:nvPr/>
        </p:nvSpPr>
        <p:spPr>
          <a:xfrm>
            <a:off x="3444825" y="4343406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ISO TC 268 </a:t>
            </a:r>
            <a:r>
              <a:rPr lang="en-GB" sz="1400" b="0" i="0" dirty="0" err="1">
                <a:solidFill>
                  <a:schemeClr val="bg1"/>
                </a:solidFill>
                <a:effectLst/>
              </a:rPr>
              <a:t>SC1</a:t>
            </a:r>
            <a:r>
              <a:rPr lang="en-GB" sz="1400" b="0" i="0" dirty="0">
                <a:solidFill>
                  <a:schemeClr val="bg1"/>
                </a:solidFill>
                <a:effectLst/>
              </a:rPr>
              <a:t> - Smart community infrastructures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32A1BFF-E2DA-409B-AF81-6B90E4FB5A8F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5730570" y="1909779"/>
            <a:ext cx="633073" cy="86499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B93861A-52E3-49EE-B29B-1DE184FFA507}"/>
              </a:ext>
            </a:extLst>
          </p:cNvPr>
          <p:cNvCxnSpPr>
            <a:cxnSpLocks/>
            <a:stCxn id="41" idx="3"/>
            <a:endCxn id="36" idx="1"/>
          </p:cNvCxnSpPr>
          <p:nvPr/>
        </p:nvCxnSpPr>
        <p:spPr>
          <a:xfrm>
            <a:off x="2325565" y="1464987"/>
            <a:ext cx="1268522" cy="44479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197CCB3C-7FFB-4B3D-936F-C6B883E8A9CF}"/>
              </a:ext>
            </a:extLst>
          </p:cNvPr>
          <p:cNvCxnSpPr>
            <a:cxnSpLocks/>
            <a:stCxn id="50" idx="3"/>
            <a:endCxn id="36" idx="1"/>
          </p:cNvCxnSpPr>
          <p:nvPr/>
        </p:nvCxnSpPr>
        <p:spPr>
          <a:xfrm flipV="1">
            <a:off x="2333522" y="1909779"/>
            <a:ext cx="1260565" cy="66354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3BBA07D-6397-411D-8ED2-93F891FB000A}"/>
              </a:ext>
            </a:extLst>
          </p:cNvPr>
          <p:cNvCxnSpPr>
            <a:cxnSpLocks/>
            <a:stCxn id="51" idx="3"/>
            <a:endCxn id="37" idx="3"/>
          </p:cNvCxnSpPr>
          <p:nvPr/>
        </p:nvCxnSpPr>
        <p:spPr>
          <a:xfrm flipV="1">
            <a:off x="5581308" y="4083229"/>
            <a:ext cx="782335" cy="74617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F3563AC-252E-47A8-AA19-1D1727C8C5A3}"/>
              </a:ext>
            </a:extLst>
          </p:cNvPr>
          <p:cNvSpPr/>
          <p:nvPr/>
        </p:nvSpPr>
        <p:spPr>
          <a:xfrm>
            <a:off x="191532" y="3215363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ISO TC 205 - Building environment design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7F4E4882-B4EC-48C3-BC71-8A51E10AC36E}"/>
              </a:ext>
            </a:extLst>
          </p:cNvPr>
          <p:cNvCxnSpPr>
            <a:cxnSpLocks/>
            <a:stCxn id="56" idx="3"/>
            <a:endCxn id="36" idx="1"/>
          </p:cNvCxnSpPr>
          <p:nvPr/>
        </p:nvCxnSpPr>
        <p:spPr>
          <a:xfrm flipV="1">
            <a:off x="2328015" y="1909779"/>
            <a:ext cx="1266072" cy="179158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B5E769F-C4C9-4561-8772-57AD2B02F5E0}"/>
              </a:ext>
            </a:extLst>
          </p:cNvPr>
          <p:cNvSpPr/>
          <p:nvPr/>
        </p:nvSpPr>
        <p:spPr>
          <a:xfrm>
            <a:off x="719512" y="4371739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ISO/TC 211 - Geographic information/Geomatics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B3F5475-EE10-42D1-B957-E90507975347}"/>
              </a:ext>
            </a:extLst>
          </p:cNvPr>
          <p:cNvCxnSpPr>
            <a:cxnSpLocks/>
            <a:stCxn id="63" idx="3"/>
            <a:endCxn id="51" idx="1"/>
          </p:cNvCxnSpPr>
          <p:nvPr/>
        </p:nvCxnSpPr>
        <p:spPr>
          <a:xfrm flipV="1">
            <a:off x="2855995" y="4829406"/>
            <a:ext cx="588830" cy="2833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3713D98-01D9-4BD6-B5D6-0D36D309CF4D}"/>
              </a:ext>
            </a:extLst>
          </p:cNvPr>
          <p:cNvSpPr/>
          <p:nvPr/>
        </p:nvSpPr>
        <p:spPr>
          <a:xfrm>
            <a:off x="719512" y="5528115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ISO TC 204 - Intelligent Transport Systems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FFA77B-41B6-40AE-A8E8-5C6B97B3AE70}"/>
              </a:ext>
            </a:extLst>
          </p:cNvPr>
          <p:cNvSpPr/>
          <p:nvPr/>
        </p:nvSpPr>
        <p:spPr>
          <a:xfrm>
            <a:off x="6363643" y="825952"/>
            <a:ext cx="2136483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</a:rPr>
              <a:t>ISO TC 299 Robotics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B6A25700-C763-47BB-B898-5A5B92AD6E63}"/>
              </a:ext>
            </a:extLst>
          </p:cNvPr>
          <p:cNvCxnSpPr>
            <a:cxnSpLocks/>
            <a:stCxn id="37" idx="0"/>
            <a:endCxn id="77" idx="2"/>
          </p:cNvCxnSpPr>
          <p:nvPr/>
        </p:nvCxnSpPr>
        <p:spPr>
          <a:xfrm flipV="1">
            <a:off x="7040717" y="1797952"/>
            <a:ext cx="391168" cy="70582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7EA4D5FF-A2E7-45DF-9C03-58E3B7499152}"/>
              </a:ext>
            </a:extLst>
          </p:cNvPr>
          <p:cNvCxnSpPr>
            <a:cxnSpLocks/>
            <a:stCxn id="73" idx="3"/>
            <a:endCxn id="51" idx="1"/>
          </p:cNvCxnSpPr>
          <p:nvPr/>
        </p:nvCxnSpPr>
        <p:spPr>
          <a:xfrm flipV="1">
            <a:off x="2855995" y="4829406"/>
            <a:ext cx="588830" cy="118470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9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5BD8-2B5C-40A9-9A27-EC9790B1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936C6-83E4-4E1C-A886-9ACCBBD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FAD409-3D1E-4BEC-967C-D9C8A1B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with data spaces</a:t>
            </a: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9E9B4-DFF2-4E94-93AD-AFF3FEB57BD8}"/>
              </a:ext>
            </a:extLst>
          </p:cNvPr>
          <p:cNvSpPr/>
          <p:nvPr/>
        </p:nvSpPr>
        <p:spPr>
          <a:xfrm>
            <a:off x="6400660" y="1764223"/>
            <a:ext cx="36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/>
              <a:t>Physical </a:t>
            </a:r>
            <a:r>
              <a:rPr lang="fr-FR" dirty="0" err="1"/>
              <a:t>entity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59BE4-E439-46BE-BFC2-9F7BD07D4B04}"/>
              </a:ext>
            </a:extLst>
          </p:cNvPr>
          <p:cNvSpPr/>
          <p:nvPr/>
        </p:nvSpPr>
        <p:spPr>
          <a:xfrm>
            <a:off x="2258517" y="1787669"/>
            <a:ext cx="36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/>
              <a:t>Virtual </a:t>
            </a:r>
            <a:r>
              <a:rPr lang="fr-FR" dirty="0" err="1"/>
              <a:t>entity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FE48E-9061-48BA-9404-3919D897C1DF}"/>
              </a:ext>
            </a:extLst>
          </p:cNvPr>
          <p:cNvSpPr/>
          <p:nvPr/>
        </p:nvSpPr>
        <p:spPr>
          <a:xfrm>
            <a:off x="2606562" y="2232176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Reasoning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6AAB7-4879-4B69-81CB-BBCDB6A2DCE8}"/>
              </a:ext>
            </a:extLst>
          </p:cNvPr>
          <p:cNvSpPr/>
          <p:nvPr/>
        </p:nvSpPr>
        <p:spPr>
          <a:xfrm>
            <a:off x="6885485" y="2232176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Reasoning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2B21-EAE7-4192-9C4C-A3AEF4F5152D}"/>
              </a:ext>
            </a:extLst>
          </p:cNvPr>
          <p:cNvSpPr/>
          <p:nvPr/>
        </p:nvSpPr>
        <p:spPr>
          <a:xfrm>
            <a:off x="2618517" y="3110434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Knowledge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2997C-BF36-414A-AC47-54A709BD9812}"/>
              </a:ext>
            </a:extLst>
          </p:cNvPr>
          <p:cNvSpPr/>
          <p:nvPr/>
        </p:nvSpPr>
        <p:spPr>
          <a:xfrm>
            <a:off x="6885485" y="3110434"/>
            <a:ext cx="28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Knowledge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CD5D8A-7A32-44B8-BF34-706C2A0BF19F}"/>
              </a:ext>
            </a:extLst>
          </p:cNvPr>
          <p:cNvSpPr/>
          <p:nvPr/>
        </p:nvSpPr>
        <p:spPr>
          <a:xfrm>
            <a:off x="1887577" y="2658949"/>
            <a:ext cx="856957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dirty="0">
                <a:solidFill>
                  <a:schemeClr val="tx1"/>
                </a:solidFill>
              </a:rPr>
              <a:t>Data </a:t>
            </a:r>
            <a:r>
              <a:rPr lang="fr-FR" dirty="0" err="1">
                <a:solidFill>
                  <a:schemeClr val="tx1"/>
                </a:solidFill>
              </a:rPr>
              <a:t>spaces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B5700-5606-420C-972A-08F4AD5F2EBE}"/>
              </a:ext>
            </a:extLst>
          </p:cNvPr>
          <p:cNvSpPr/>
          <p:nvPr/>
        </p:nvSpPr>
        <p:spPr>
          <a:xfrm>
            <a:off x="6066467" y="1642519"/>
            <a:ext cx="144000" cy="21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E2BCD0-CD1A-49A4-8008-82EC13D91018}"/>
              </a:ext>
            </a:extLst>
          </p:cNvPr>
          <p:cNvSpPr/>
          <p:nvPr/>
        </p:nvSpPr>
        <p:spPr>
          <a:xfrm>
            <a:off x="1431302" y="2826548"/>
            <a:ext cx="9360000" cy="14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7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AE580C-C26C-46F0-870B-60B57541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06/12/2021</a:t>
            </a:fld>
            <a:endParaRPr lang="it-IT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BDCEE8-683B-47EF-B23F-89F2DF57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1C2C44D-B517-4F01-8677-9854578D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437207"/>
            <a:ext cx="7366854" cy="610818"/>
          </a:xfrm>
        </p:spPr>
        <p:txBody>
          <a:bodyPr/>
          <a:lstStyle/>
          <a:p>
            <a:r>
              <a:rPr lang="fr-FR" dirty="0" err="1"/>
              <a:t>Interoperability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05F17-1BFF-4424-A1D9-7D58E002BE47}"/>
              </a:ext>
            </a:extLst>
          </p:cNvPr>
          <p:cNvSpPr/>
          <p:nvPr/>
        </p:nvSpPr>
        <p:spPr>
          <a:xfrm>
            <a:off x="3993612" y="2770473"/>
            <a:ext cx="1152000" cy="684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DTw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B31DC-3E7A-437A-ADB9-6FE0E6D7146B}"/>
              </a:ext>
            </a:extLst>
          </p:cNvPr>
          <p:cNvSpPr/>
          <p:nvPr/>
        </p:nvSpPr>
        <p:spPr>
          <a:xfrm>
            <a:off x="6799014" y="4037017"/>
            <a:ext cx="1152000" cy="684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Dtw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3DE9-6D0A-483D-B35E-37A12AB4642D}"/>
              </a:ext>
            </a:extLst>
          </p:cNvPr>
          <p:cNvSpPr/>
          <p:nvPr/>
        </p:nvSpPr>
        <p:spPr>
          <a:xfrm>
            <a:off x="4029612" y="4037017"/>
            <a:ext cx="1152000" cy="684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DTw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00B21A-F5E9-45EB-8DE4-2E42414F2E69}"/>
              </a:ext>
            </a:extLst>
          </p:cNvPr>
          <p:cNvSpPr/>
          <p:nvPr/>
        </p:nvSpPr>
        <p:spPr>
          <a:xfrm>
            <a:off x="6821052" y="2770473"/>
            <a:ext cx="1152000" cy="684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DTw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ECBBC-629F-48E6-A205-75957FE74798}"/>
              </a:ext>
            </a:extLst>
          </p:cNvPr>
          <p:cNvSpPr/>
          <p:nvPr/>
        </p:nvSpPr>
        <p:spPr>
          <a:xfrm>
            <a:off x="2163031" y="2007387"/>
            <a:ext cx="1440000" cy="936000"/>
          </a:xfrm>
          <a:prstGeom prst="rect">
            <a:avLst/>
          </a:prstGeom>
          <a:solidFill>
            <a:srgbClr val="7FCDEE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DTw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 Virtual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B7502-D472-4523-AD60-A2B72D4D7EC0}"/>
              </a:ext>
            </a:extLst>
          </p:cNvPr>
          <p:cNvSpPr/>
          <p:nvPr/>
        </p:nvSpPr>
        <p:spPr>
          <a:xfrm>
            <a:off x="8476672" y="2007387"/>
            <a:ext cx="1440000" cy="936000"/>
          </a:xfrm>
          <a:prstGeom prst="rect">
            <a:avLst/>
          </a:prstGeom>
          <a:solidFill>
            <a:srgbClr val="7FCDEE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DTw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 Physical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en angle 21">
            <a:extLst>
              <a:ext uri="{FF2B5EF4-FFF2-40B4-BE49-F238E27FC236}">
                <a16:creationId xmlns:a16="http://schemas.microsoft.com/office/drawing/2014/main" id="{EA3DCC4F-47CD-411A-8D91-6E7CDBEDB21E}"/>
              </a:ext>
            </a:extLst>
          </p:cNvPr>
          <p:cNvCxnSpPr>
            <a:cxnSpLocks/>
            <a:stCxn id="5" idx="1"/>
            <a:endCxn id="9" idx="2"/>
          </p:cNvCxnSpPr>
          <p:nvPr/>
        </p:nvCxnSpPr>
        <p:spPr>
          <a:xfrm rot="10800000">
            <a:off x="2883032" y="2943387"/>
            <a:ext cx="1110581" cy="169086"/>
          </a:xfrm>
          <a:prstGeom prst="bentConnector2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21">
            <a:extLst>
              <a:ext uri="{FF2B5EF4-FFF2-40B4-BE49-F238E27FC236}">
                <a16:creationId xmlns:a16="http://schemas.microsoft.com/office/drawing/2014/main" id="{17E622ED-691B-4AA5-8B98-77A5E0577C5F}"/>
              </a:ext>
            </a:extLst>
          </p:cNvPr>
          <p:cNvCxnSpPr>
            <a:cxnSpLocks/>
            <a:stCxn id="7" idx="1"/>
            <a:endCxn id="9" idx="2"/>
          </p:cNvCxnSpPr>
          <p:nvPr/>
        </p:nvCxnSpPr>
        <p:spPr>
          <a:xfrm rot="10800000">
            <a:off x="2883032" y="2943387"/>
            <a:ext cx="1146581" cy="1435630"/>
          </a:xfrm>
          <a:prstGeom prst="bentConnector2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21">
            <a:extLst>
              <a:ext uri="{FF2B5EF4-FFF2-40B4-BE49-F238E27FC236}">
                <a16:creationId xmlns:a16="http://schemas.microsoft.com/office/drawing/2014/main" id="{BADAAF27-2D04-426F-AEAE-CE56DCBFE982}"/>
              </a:ext>
            </a:extLst>
          </p:cNvPr>
          <p:cNvCxnSpPr>
            <a:cxnSpLocks/>
            <a:stCxn id="8" idx="3"/>
            <a:endCxn id="10" idx="2"/>
          </p:cNvCxnSpPr>
          <p:nvPr/>
        </p:nvCxnSpPr>
        <p:spPr>
          <a:xfrm flipV="1">
            <a:off x="7973052" y="2943387"/>
            <a:ext cx="1223620" cy="169086"/>
          </a:xfrm>
          <a:prstGeom prst="bentConnector2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21">
            <a:extLst>
              <a:ext uri="{FF2B5EF4-FFF2-40B4-BE49-F238E27FC236}">
                <a16:creationId xmlns:a16="http://schemas.microsoft.com/office/drawing/2014/main" id="{FA43E58A-2F5F-4771-9E14-6BA57236C723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 flipV="1">
            <a:off x="7951014" y="2943387"/>
            <a:ext cx="1245658" cy="1435630"/>
          </a:xfrm>
          <a:prstGeom prst="bentConnector2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43A764B6-2E91-4611-88B4-5987A4FD710F}"/>
              </a:ext>
            </a:extLst>
          </p:cNvPr>
          <p:cNvSpPr>
            <a:spLocks noChangeAspect="1"/>
          </p:cNvSpPr>
          <p:nvPr/>
        </p:nvSpPr>
        <p:spPr>
          <a:xfrm>
            <a:off x="5813052" y="2291144"/>
            <a:ext cx="360000" cy="360485"/>
          </a:xfrm>
          <a:prstGeom prst="ellipse">
            <a:avLst/>
          </a:prstGeom>
          <a:solidFill>
            <a:srgbClr val="7F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5A0214C-945C-4477-92C4-AE8548673BA2}"/>
              </a:ext>
            </a:extLst>
          </p:cNvPr>
          <p:cNvSpPr>
            <a:spLocks noChangeAspect="1"/>
          </p:cNvSpPr>
          <p:nvPr/>
        </p:nvSpPr>
        <p:spPr>
          <a:xfrm>
            <a:off x="5806601" y="2932230"/>
            <a:ext cx="360000" cy="3604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919B67A-4E9F-498D-A57A-823D636F59CC}"/>
              </a:ext>
            </a:extLst>
          </p:cNvPr>
          <p:cNvSpPr>
            <a:spLocks noChangeAspect="1"/>
          </p:cNvSpPr>
          <p:nvPr/>
        </p:nvSpPr>
        <p:spPr>
          <a:xfrm>
            <a:off x="5813052" y="4198774"/>
            <a:ext cx="360000" cy="3604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03DF3B2-25F1-47B9-937E-3377CD28EE9A}"/>
              </a:ext>
            </a:extLst>
          </p:cNvPr>
          <p:cNvSpPr>
            <a:spLocks noChangeAspect="1"/>
          </p:cNvSpPr>
          <p:nvPr/>
        </p:nvSpPr>
        <p:spPr>
          <a:xfrm>
            <a:off x="2661614" y="3636052"/>
            <a:ext cx="360000" cy="360485"/>
          </a:xfrm>
          <a:prstGeom prst="ellipse">
            <a:avLst/>
          </a:prstGeom>
          <a:solidFill>
            <a:srgbClr val="7F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0D4EADD-CD16-4E9A-B8E3-D410A15AEE90}"/>
              </a:ext>
            </a:extLst>
          </p:cNvPr>
          <p:cNvCxnSpPr>
            <a:cxnSpLocks/>
            <a:stCxn id="15" idx="6"/>
            <a:endCxn id="10" idx="1"/>
          </p:cNvCxnSpPr>
          <p:nvPr/>
        </p:nvCxnSpPr>
        <p:spPr>
          <a:xfrm>
            <a:off x="6173052" y="2471387"/>
            <a:ext cx="2303620" cy="40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B14534C-670A-4966-94FD-D4BE8115B9D0}"/>
              </a:ext>
            </a:extLst>
          </p:cNvPr>
          <p:cNvCxnSpPr>
            <a:cxnSpLocks/>
            <a:stCxn id="15" idx="2"/>
            <a:endCxn id="9" idx="3"/>
          </p:cNvCxnSpPr>
          <p:nvPr/>
        </p:nvCxnSpPr>
        <p:spPr>
          <a:xfrm flipH="1">
            <a:off x="3603031" y="2471387"/>
            <a:ext cx="2210021" cy="40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FE9D9DA-0F3B-4729-95AD-34436BAC18FA}"/>
              </a:ext>
            </a:extLst>
          </p:cNvPr>
          <p:cNvCxnSpPr>
            <a:cxnSpLocks/>
            <a:stCxn id="16" idx="2"/>
            <a:endCxn id="5" idx="3"/>
          </p:cNvCxnSpPr>
          <p:nvPr/>
        </p:nvCxnSpPr>
        <p:spPr>
          <a:xfrm flipH="1">
            <a:off x="5145612" y="3112473"/>
            <a:ext cx="660989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4AC56B5-8362-42DB-A749-538471E641A4}"/>
              </a:ext>
            </a:extLst>
          </p:cNvPr>
          <p:cNvCxnSpPr>
            <a:cxnSpLocks/>
            <a:stCxn id="16" idx="6"/>
            <a:endCxn id="8" idx="1"/>
          </p:cNvCxnSpPr>
          <p:nvPr/>
        </p:nvCxnSpPr>
        <p:spPr>
          <a:xfrm>
            <a:off x="6166601" y="3112473"/>
            <a:ext cx="654451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F82061F-8FE6-47E5-AE29-25A7F615AFBF}"/>
              </a:ext>
            </a:extLst>
          </p:cNvPr>
          <p:cNvCxnSpPr>
            <a:cxnSpLocks/>
            <a:stCxn id="17" idx="6"/>
            <a:endCxn id="6" idx="1"/>
          </p:cNvCxnSpPr>
          <p:nvPr/>
        </p:nvCxnSpPr>
        <p:spPr>
          <a:xfrm>
            <a:off x="6173052" y="4379017"/>
            <a:ext cx="625962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2CD08F1-8300-4F1D-8248-C7FBB546D1F3}"/>
              </a:ext>
            </a:extLst>
          </p:cNvPr>
          <p:cNvCxnSpPr>
            <a:cxnSpLocks/>
            <a:stCxn id="17" idx="2"/>
            <a:endCxn id="7" idx="3"/>
          </p:cNvCxnSpPr>
          <p:nvPr/>
        </p:nvCxnSpPr>
        <p:spPr>
          <a:xfrm flipH="1">
            <a:off x="5181612" y="4379017"/>
            <a:ext cx="631440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88CC726-ED3B-43D7-9574-49980976367A}"/>
              </a:ext>
            </a:extLst>
          </p:cNvPr>
          <p:cNvSpPr>
            <a:spLocks noChangeAspect="1"/>
          </p:cNvSpPr>
          <p:nvPr/>
        </p:nvSpPr>
        <p:spPr>
          <a:xfrm>
            <a:off x="8958632" y="3715328"/>
            <a:ext cx="360000" cy="360485"/>
          </a:xfrm>
          <a:prstGeom prst="ellipse">
            <a:avLst/>
          </a:prstGeom>
          <a:solidFill>
            <a:srgbClr val="7FC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3E595-C669-4999-AF82-C362B8D7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210806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C4FFE-2586-4667-89F6-46D939A9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2E1B-163E-4989-AED4-154C4E14B6C3}" type="slidenum">
              <a:rPr lang="fr-FR" smtClean="0"/>
              <a:t>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6B7CDE-CB7A-4633-A624-ED1EEFE9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related</a:t>
            </a:r>
            <a:br>
              <a:rPr lang="fr-FR" dirty="0"/>
            </a:br>
            <a:r>
              <a:rPr lang="fr-FR"/>
              <a:t>architecture </a:t>
            </a:r>
            <a:r>
              <a:rPr lang="fr-FR" dirty="0"/>
              <a:t>standards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91E30B-51E9-4D67-82E0-EADEF79B9D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/>
              <a:t>SC41/WG6 Cross project meeting and AG8 use case task force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CE15D-2DEF-4A0B-B8AD-B0F7652B532D}"/>
              </a:ext>
            </a:extLst>
          </p:cNvPr>
          <p:cNvSpPr/>
          <p:nvPr/>
        </p:nvSpPr>
        <p:spPr>
          <a:xfrm>
            <a:off x="394103" y="2026468"/>
            <a:ext cx="2376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ISO/IEC 5957 </a:t>
            </a:r>
            <a:r>
              <a:rPr lang="fr-FR" sz="1600" dirty="0" err="1">
                <a:solidFill>
                  <a:schemeClr val="bg1"/>
                </a:solidFill>
              </a:rPr>
              <a:t>Trustworthiness</a:t>
            </a:r>
            <a:r>
              <a:rPr lang="fr-FR" sz="1600" dirty="0">
                <a:solidFill>
                  <a:schemeClr val="bg1"/>
                </a:solidFill>
              </a:rPr>
              <a:t> 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64E87-9B4F-4669-B375-0EF0F56A1102}"/>
              </a:ext>
            </a:extLst>
          </p:cNvPr>
          <p:cNvSpPr/>
          <p:nvPr/>
        </p:nvSpPr>
        <p:spPr>
          <a:xfrm>
            <a:off x="4140238" y="2839270"/>
            <a:ext cx="2376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ISO/IEC 30141 IoT RA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Ed 2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4EA30-FA57-4A77-A256-B36B18A18B9F}"/>
              </a:ext>
            </a:extLst>
          </p:cNvPr>
          <p:cNvSpPr/>
          <p:nvPr/>
        </p:nvSpPr>
        <p:spPr>
          <a:xfrm>
            <a:off x="3556130" y="4875883"/>
            <a:ext cx="2376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1"/>
                </a:solidFill>
              </a:rPr>
              <a:t>PWI</a:t>
            </a:r>
            <a:r>
              <a:rPr lang="fr-FR" sz="1600" dirty="0">
                <a:solidFill>
                  <a:schemeClr val="bg1"/>
                </a:solidFill>
              </a:rPr>
              <a:t> 6 Digital  </a:t>
            </a:r>
            <a:r>
              <a:rPr lang="fr-FR" sz="1600" dirty="0" err="1">
                <a:solidFill>
                  <a:schemeClr val="bg1"/>
                </a:solidFill>
              </a:rPr>
              <a:t>Twin</a:t>
            </a:r>
            <a:r>
              <a:rPr lang="fr-FR" sz="1600" dirty="0">
                <a:solidFill>
                  <a:schemeClr val="bg1"/>
                </a:solidFill>
              </a:rPr>
              <a:t> RA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556396-9B46-40F7-8EF3-F8DA52979A40}"/>
              </a:ext>
            </a:extLst>
          </p:cNvPr>
          <p:cNvSpPr/>
          <p:nvPr/>
        </p:nvSpPr>
        <p:spPr>
          <a:xfrm>
            <a:off x="8233897" y="5235883"/>
            <a:ext cx="2376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ISO 23247 Digital  </a:t>
            </a:r>
            <a:r>
              <a:rPr lang="fr-FR" sz="1600" dirty="0" err="1">
                <a:solidFill>
                  <a:schemeClr val="bg1"/>
                </a:solidFill>
              </a:rPr>
              <a:t>Twin</a:t>
            </a:r>
            <a:r>
              <a:rPr lang="fr-FR" sz="1600" dirty="0">
                <a:solidFill>
                  <a:schemeClr val="bg1"/>
                </a:solidFill>
              </a:rPr>
              <a:t> Smart </a:t>
            </a:r>
            <a:r>
              <a:rPr lang="fr-FR" sz="1600" dirty="0" err="1">
                <a:solidFill>
                  <a:schemeClr val="bg1"/>
                </a:solidFill>
              </a:rPr>
              <a:t>manufacturing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6421F-64FD-4F24-9833-27BF5A2F1B51}"/>
              </a:ext>
            </a:extLst>
          </p:cNvPr>
          <p:cNvSpPr/>
          <p:nvPr/>
        </p:nvSpPr>
        <p:spPr>
          <a:xfrm>
            <a:off x="8233897" y="3778518"/>
            <a:ext cx="2376000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ISO/IEC 5792 </a:t>
            </a:r>
            <a:r>
              <a:rPr lang="fr-FR" sz="1600" dirty="0" err="1">
                <a:solidFill>
                  <a:schemeClr val="bg1"/>
                </a:solidFill>
              </a:rPr>
              <a:t>Knowledge</a:t>
            </a:r>
            <a:r>
              <a:rPr lang="fr-FR" sz="1600" dirty="0">
                <a:solidFill>
                  <a:schemeClr val="bg1"/>
                </a:solidFill>
              </a:rPr>
              <a:t> engineering RA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2ACD4CD-479B-4B70-A47C-6C34D84F79AA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770103" y="2386468"/>
            <a:ext cx="1370135" cy="8128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13F5C587-E21B-45B3-B552-5002C44EE0C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2770103" y="2386468"/>
            <a:ext cx="786027" cy="2849415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E440AF80-FDD8-4422-9884-9893E6C8DE31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6516238" y="3199270"/>
            <a:ext cx="1717659" cy="939248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AB77339C-C0BC-4A33-ACB5-B589F77DCBD0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5932130" y="4138518"/>
            <a:ext cx="2301767" cy="1097365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1BF6AA86-998E-45B3-B6A8-DF8C6787690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932130" y="5235883"/>
            <a:ext cx="2301767" cy="360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5FE5CB0D-3967-466C-B87B-5BC8CE65C5D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4377878" y="3925522"/>
            <a:ext cx="1316613" cy="584108"/>
          </a:xfrm>
          <a:prstGeom prst="curvedConnector3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4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269</TotalTime>
  <Words>370</Words>
  <Application>Microsoft Office PowerPoint</Application>
  <PresentationFormat>Grand écran</PresentationFormat>
  <Paragraphs>111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Master slide</vt:lpstr>
      <vt:lpstr>Impact of digital twins in the Standardisation landcape</vt:lpstr>
      <vt:lpstr>Speaker</vt:lpstr>
      <vt:lpstr>Integration Maze</vt:lpstr>
      <vt:lpstr>Domain Maze</vt:lpstr>
      <vt:lpstr>Integration with data spaces</vt:lpstr>
      <vt:lpstr>Interoperability</vt:lpstr>
      <vt:lpstr>Alignment with related architecture standards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Antonio Kung</cp:lastModifiedBy>
  <cp:revision>14</cp:revision>
  <dcterms:created xsi:type="dcterms:W3CDTF">2020-05-25T10:20:08Z</dcterms:created>
  <dcterms:modified xsi:type="dcterms:W3CDTF">2021-12-06T18:03:56Z</dcterms:modified>
</cp:coreProperties>
</file>