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395" r:id="rId6"/>
    <p:sldId id="258" r:id="rId7"/>
    <p:sldId id="383" r:id="rId8"/>
    <p:sldId id="265" r:id="rId9"/>
    <p:sldId id="262" r:id="rId10"/>
    <p:sldId id="394" r:id="rId11"/>
    <p:sldId id="393" r:id="rId12"/>
    <p:sldId id="391" r:id="rId13"/>
    <p:sldId id="333" r:id="rId14"/>
  </p:sldIdLst>
  <p:sldSz cx="20104100" cy="11309350"/>
  <p:notesSz cx="9928225" cy="679767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.muscella" initials="s" lastIdx="3" clrIdx="0">
    <p:extLst>
      <p:ext uri="{19B8F6BF-5375-455C-9EA6-DF929625EA0E}">
        <p15:presenceInfo xmlns:p15="http://schemas.microsoft.com/office/powerpoint/2012/main" userId="S::s.muscella@trust-itservices.com::bf143f84-4946-48b8-b419-13e1bbd21ea9" providerId="AD"/>
      </p:ext>
    </p:extLst>
  </p:cmAuthor>
  <p:cmAuthor id="2" name="francesco osimanti" initials="fo" lastIdx="2" clrIdx="1">
    <p:extLst>
      <p:ext uri="{19B8F6BF-5375-455C-9EA6-DF929625EA0E}">
        <p15:presenceInfo xmlns:p15="http://schemas.microsoft.com/office/powerpoint/2012/main" userId="779470441b9a4d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A4DE"/>
    <a:srgbClr val="28225A"/>
    <a:srgbClr val="4C75DE"/>
    <a:srgbClr val="F59418"/>
    <a:srgbClr val="EDC72A"/>
    <a:srgbClr val="04A1DD"/>
    <a:srgbClr val="1229D4"/>
    <a:srgbClr val="04307F"/>
    <a:srgbClr val="0A2840"/>
    <a:srgbClr val="091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01" autoAdjust="0"/>
    <p:restoredTop sz="94587"/>
  </p:normalViewPr>
  <p:slideViewPr>
    <p:cSldViewPr>
      <p:cViewPr varScale="1">
        <p:scale>
          <a:sx n="38" d="100"/>
          <a:sy n="38" d="100"/>
        </p:scale>
        <p:origin x="908" y="6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0" d="100"/>
          <a:sy n="70" d="100"/>
        </p:scale>
        <p:origin x="51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C9D4D8-4637-418E-A482-1E814E5518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439" cy="340648"/>
          </a:xfrm>
          <a:prstGeom prst="rect">
            <a:avLst/>
          </a:prstGeom>
        </p:spPr>
        <p:txBody>
          <a:bodyPr vert="horz" lIns="48676" tIns="24339" rIns="48676" bIns="24339" rtlCol="0"/>
          <a:lstStyle>
            <a:lvl1pPr algn="l">
              <a:defRPr sz="7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F896AB-9CA9-4F36-94C1-594FE7B608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3434" y="0"/>
            <a:ext cx="4302439" cy="340648"/>
          </a:xfrm>
          <a:prstGeom prst="rect">
            <a:avLst/>
          </a:prstGeom>
        </p:spPr>
        <p:txBody>
          <a:bodyPr vert="horz" lIns="48676" tIns="24339" rIns="48676" bIns="24339" rtlCol="0"/>
          <a:lstStyle>
            <a:lvl1pPr algn="r">
              <a:defRPr sz="700"/>
            </a:lvl1pPr>
          </a:lstStyle>
          <a:p>
            <a:fld id="{257A0806-D774-4A2C-AA30-658DD0E8E9ED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5F6E1-2CB5-4FB7-ADFF-64B32A6E1B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7028"/>
            <a:ext cx="4302439" cy="340647"/>
          </a:xfrm>
          <a:prstGeom prst="rect">
            <a:avLst/>
          </a:prstGeom>
        </p:spPr>
        <p:txBody>
          <a:bodyPr vert="horz" lIns="48676" tIns="24339" rIns="48676" bIns="24339" rtlCol="0" anchor="b"/>
          <a:lstStyle>
            <a:lvl1pPr algn="l">
              <a:defRPr sz="7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DA84A-7452-41F3-8745-19E6DDA6F8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3434" y="6457028"/>
            <a:ext cx="4302439" cy="340647"/>
          </a:xfrm>
          <a:prstGeom prst="rect">
            <a:avLst/>
          </a:prstGeom>
        </p:spPr>
        <p:txBody>
          <a:bodyPr vert="horz" lIns="48676" tIns="24339" rIns="48676" bIns="24339" rtlCol="0" anchor="b"/>
          <a:lstStyle>
            <a:lvl1pPr algn="r">
              <a:defRPr sz="700"/>
            </a:lvl1pPr>
          </a:lstStyle>
          <a:p>
            <a:fld id="{3A78CF0D-80AE-4028-A3D6-6C0F54CDB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440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439" cy="340648"/>
          </a:xfrm>
          <a:prstGeom prst="rect">
            <a:avLst/>
          </a:prstGeom>
        </p:spPr>
        <p:txBody>
          <a:bodyPr vert="horz" lIns="48676" tIns="24339" rIns="48676" bIns="24339" rtlCol="0"/>
          <a:lstStyle>
            <a:lvl1pPr algn="l">
              <a:defRPr sz="7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23434" y="0"/>
            <a:ext cx="4302439" cy="340648"/>
          </a:xfrm>
          <a:prstGeom prst="rect">
            <a:avLst/>
          </a:prstGeom>
        </p:spPr>
        <p:txBody>
          <a:bodyPr vert="horz" lIns="48676" tIns="24339" rIns="48676" bIns="24339" rtlCol="0"/>
          <a:lstStyle>
            <a:lvl1pPr algn="r">
              <a:defRPr sz="700"/>
            </a:lvl1pPr>
          </a:lstStyle>
          <a:p>
            <a:fld id="{5FD0478A-AD5B-2A47-944E-5A54160E10F1}" type="datetimeFigureOut">
              <a:rPr lang="es-ES" smtClean="0"/>
              <a:t>13/12/2022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6" tIns="24339" rIns="48676" bIns="24339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92509" y="3270976"/>
            <a:ext cx="7943207" cy="2677467"/>
          </a:xfrm>
          <a:prstGeom prst="rect">
            <a:avLst/>
          </a:prstGeom>
        </p:spPr>
        <p:txBody>
          <a:bodyPr vert="horz" lIns="48676" tIns="24339" rIns="48676" bIns="24339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457028"/>
            <a:ext cx="4302439" cy="340647"/>
          </a:xfrm>
          <a:prstGeom prst="rect">
            <a:avLst/>
          </a:prstGeom>
        </p:spPr>
        <p:txBody>
          <a:bodyPr vert="horz" lIns="48676" tIns="24339" rIns="48676" bIns="24339" rtlCol="0" anchor="b"/>
          <a:lstStyle>
            <a:lvl1pPr algn="l">
              <a:defRPr sz="7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23434" y="6457028"/>
            <a:ext cx="4302439" cy="340647"/>
          </a:xfrm>
          <a:prstGeom prst="rect">
            <a:avLst/>
          </a:prstGeom>
        </p:spPr>
        <p:txBody>
          <a:bodyPr vert="horz" lIns="48676" tIns="24339" rIns="48676" bIns="24339" rtlCol="0" anchor="b"/>
          <a:lstStyle>
            <a:lvl1pPr algn="r">
              <a:defRPr sz="700"/>
            </a:lvl1pPr>
          </a:lstStyle>
          <a:p>
            <a:fld id="{B950A0E4-5AFA-C947-98BF-FC9924A64FF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8830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033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b88b64f5b_12_72:notes"/>
          <p:cNvSpPr txBox="1">
            <a:spLocks noGrp="1"/>
          </p:cNvSpPr>
          <p:nvPr>
            <p:ph type="body" idx="1"/>
          </p:nvPr>
        </p:nvSpPr>
        <p:spPr>
          <a:xfrm>
            <a:off x="992509" y="3270976"/>
            <a:ext cx="7943074" cy="267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655" tIns="24315" rIns="48655" bIns="24315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76" name="Google Shape;76;g12b88b64f5b_12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0A0E4-5AFA-C947-98BF-FC9924A64FF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6202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70a17bb133_0_71:notes"/>
          <p:cNvSpPr txBox="1">
            <a:spLocks noGrp="1"/>
          </p:cNvSpPr>
          <p:nvPr>
            <p:ph type="body" idx="1"/>
          </p:nvPr>
        </p:nvSpPr>
        <p:spPr>
          <a:xfrm>
            <a:off x="992509" y="3270976"/>
            <a:ext cx="7943074" cy="267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655" tIns="24315" rIns="48655" bIns="24315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47" name="Google Shape;247;g170a17bb133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992509" y="3270976"/>
            <a:ext cx="7943207" cy="267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655" tIns="24315" rIns="48655" bIns="24315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992509" y="3270976"/>
            <a:ext cx="7943207" cy="267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655" tIns="24315" rIns="48655" bIns="24315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52833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86767">
              <a:defRPr/>
            </a:pPr>
            <a:fld id="{EB0F83B3-0C21-BA46-891E-E923391B397A}" type="slidenum">
              <a:rPr lang="it-IT">
                <a:solidFill>
                  <a:prstClr val="black"/>
                </a:solidFill>
                <a:latin typeface="Calibri" panose="020F0502020204030204"/>
              </a:rPr>
              <a:pPr defTabSz="486767">
                <a:defRPr/>
              </a:pPr>
              <a:t>10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04640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8CA8A-4F25-4242-AEA5-8486A180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713" y="601663"/>
            <a:ext cx="17338675" cy="21859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20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60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692544" y="10502160"/>
            <a:ext cx="1051115" cy="602118"/>
          </a:xfrm>
        </p:spPr>
        <p:txBody>
          <a:bodyPr/>
          <a:lstStyle/>
          <a:p>
            <a:fld id="{345175DA-277F-B548-B500-1BF71FE23091}" type="slidenum">
              <a:rPr lang="it-IT" smtClean="0"/>
              <a:t>‹#›</a:t>
            </a:fld>
            <a:endParaRPr lang="it-IT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450BCE8-1C1E-364C-BF29-69D95450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932" y="619438"/>
            <a:ext cx="12147635" cy="1007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B62B05DF-D9F9-B848-9629-94F626E457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38250" y="10502160"/>
            <a:ext cx="4572000" cy="752517"/>
          </a:xfrm>
        </p:spPr>
        <p:txBody>
          <a:bodyPr/>
          <a:lstStyle>
            <a:lvl1pPr>
              <a:defRPr/>
            </a:lvl1pPr>
          </a:lstStyle>
          <a:p>
            <a:pPr algn="r"/>
            <a:r>
              <a:rPr lang="it-IT" dirty="0" err="1"/>
              <a:t>StandICT.eu</a:t>
            </a:r>
            <a:r>
              <a:rPr lang="it-IT" dirty="0"/>
              <a:t> 2023</a:t>
            </a:r>
          </a:p>
          <a:p>
            <a:pPr algn="r"/>
            <a:r>
              <a:rPr lang="it-IT" dirty="0"/>
              <a:t>Digital Society, Identity and Privacy</a:t>
            </a:r>
          </a:p>
        </p:txBody>
      </p:sp>
    </p:spTree>
    <p:extLst>
      <p:ext uri="{BB962C8B-B14F-4D97-AF65-F5344CB8AC3E}">
        <p14:creationId xmlns:p14="http://schemas.microsoft.com/office/powerpoint/2010/main" val="118520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3630" y="7442344"/>
            <a:ext cx="18256841" cy="1353883"/>
          </a:xfrm>
        </p:spPr>
        <p:txBody>
          <a:bodyPr anchor="b">
            <a:normAutofit/>
          </a:bodyPr>
          <a:lstStyle>
            <a:lvl1pPr algn="r">
              <a:defRPr sz="7585">
                <a:solidFill>
                  <a:srgbClr val="2822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3630" y="8986112"/>
            <a:ext cx="18256841" cy="626839"/>
          </a:xfrm>
        </p:spPr>
        <p:txBody>
          <a:bodyPr>
            <a:noAutofit/>
          </a:bodyPr>
          <a:lstStyle>
            <a:lvl1pPr marL="0" indent="0" algn="r">
              <a:lnSpc>
                <a:spcPts val="4123"/>
              </a:lnSpc>
              <a:buNone/>
              <a:defRPr sz="4947">
                <a:solidFill>
                  <a:srgbClr val="2822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it-IT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953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3778A-49EF-5148-AD2C-2B49FC124A50}" type="datetime1">
              <a:rPr lang="it-IT" smtClean="0"/>
              <a:t>13/12/2022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2C09B68-9AC4-1344-AD87-FFBAC1E4B0B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382157" y="2350571"/>
            <a:ext cx="17339786" cy="7835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dirty="0"/>
              <a:t>First </a:t>
            </a:r>
            <a:r>
              <a:rPr lang="it-IT" dirty="0" err="1"/>
              <a:t>level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355296B-A5B0-8742-920C-CBE76DFFD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932" y="619438"/>
            <a:ext cx="12147635" cy="1007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090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s.muscella@trust-itservices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hyperlink" Target="https://zenodo.org/record/5011179#.YZ4BENDMI2y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zenodo.org/record/7193436#.Y1FjiXZBw2z" TargetMode="External"/><Relationship Id="rId11" Type="http://schemas.openxmlformats.org/officeDocument/2006/relationships/hyperlink" Target="https://zenodo.org/record/7193436#.Y5GhQnbMI2w" TargetMode="External"/><Relationship Id="rId5" Type="http://schemas.openxmlformats.org/officeDocument/2006/relationships/hyperlink" Target="https://doi.org/10.5281/zenodo.5926394" TargetMode="External"/><Relationship Id="rId10" Type="http://schemas.openxmlformats.org/officeDocument/2006/relationships/image" Target="../media/image14.jpg"/><Relationship Id="rId4" Type="http://schemas.openxmlformats.org/officeDocument/2006/relationships/hyperlink" Target="https://zenodo.org/record/5785688#.Y1FionZBw2w" TargetMode="Externa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zenodo.org/record/5720553" TargetMode="External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hyperlink" Target="https://zenodo.org/record/5179890" TargetMode="External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11" Type="http://schemas.openxmlformats.org/officeDocument/2006/relationships/image" Target="../media/image20.jp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hyperlink" Target="https://zenodo.org/record/6368253#.Ynkp7lRBw2z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1CB41F-0D6A-314A-884A-79150E430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8850" y="6264275"/>
            <a:ext cx="11779841" cy="2667000"/>
          </a:xfrm>
        </p:spPr>
        <p:txBody>
          <a:bodyPr anchor="t" anchorCtr="0">
            <a:normAutofit fontScale="90000"/>
          </a:bodyPr>
          <a:lstStyle/>
          <a:p>
            <a:br>
              <a:rPr lang="en-US" sz="6000" i="1" dirty="0">
                <a:solidFill>
                  <a:schemeClr val="accent5"/>
                </a:solidFill>
              </a:rPr>
            </a:br>
            <a:r>
              <a:rPr lang="en-US" sz="4900" b="1" i="1" dirty="0">
                <a:solidFill>
                  <a:schemeClr val="accent5"/>
                </a:solidFill>
              </a:rPr>
              <a:t>StandICT.eu 2023</a:t>
            </a:r>
            <a:br>
              <a:rPr lang="en-US" sz="6000" i="1" dirty="0">
                <a:solidFill>
                  <a:schemeClr val="accent5"/>
                </a:solidFill>
              </a:rPr>
            </a:br>
            <a:r>
              <a:rPr lang="en-US" sz="3800" i="1" dirty="0">
                <a:solidFill>
                  <a:schemeClr val="accent5"/>
                </a:solidFill>
              </a:rPr>
              <a:t>“</a:t>
            </a:r>
            <a:r>
              <a:rPr lang="en-US" sz="4400" i="1" dirty="0">
                <a:solidFill>
                  <a:schemeClr val="accent5"/>
                </a:solidFill>
              </a:rPr>
              <a:t>Walk &amp; Talk” Webinar on IoT and Edge Computing </a:t>
            </a:r>
            <a:br>
              <a:rPr lang="en-US" sz="6000" i="1" dirty="0">
                <a:solidFill>
                  <a:schemeClr val="accent5"/>
                </a:solidFill>
              </a:rPr>
            </a:br>
            <a:r>
              <a:rPr lang="en-US" sz="3600" b="1" i="1" dirty="0">
                <a:solidFill>
                  <a:schemeClr val="accent5"/>
                </a:solidFill>
              </a:rPr>
              <a:t>13</a:t>
            </a:r>
            <a:r>
              <a:rPr lang="en-US" sz="3600" b="1" baseline="30000" dirty="0">
                <a:solidFill>
                  <a:schemeClr val="accent5"/>
                </a:solidFill>
              </a:rPr>
              <a:t>h</a:t>
            </a:r>
            <a:r>
              <a:rPr lang="en-US" sz="3600" b="1" dirty="0">
                <a:solidFill>
                  <a:schemeClr val="accent5"/>
                </a:solidFill>
              </a:rPr>
              <a:t> December 2022 – 10:30 CET</a:t>
            </a:r>
            <a:br>
              <a:rPr lang="en-US" sz="6000" i="1" dirty="0">
                <a:solidFill>
                  <a:schemeClr val="accent5"/>
                </a:solidFill>
              </a:rPr>
            </a:br>
            <a:br>
              <a:rPr lang="en-US" sz="6000" i="1" dirty="0">
                <a:solidFill>
                  <a:schemeClr val="accent5"/>
                </a:solidFill>
              </a:rPr>
            </a:br>
            <a:endParaRPr lang="it-IT" sz="5300" i="1" dirty="0">
              <a:solidFill>
                <a:schemeClr val="accent5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E8FDD4-460E-A447-B519-C252D01F5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1797" y="9540875"/>
            <a:ext cx="9676894" cy="990600"/>
          </a:xfrm>
        </p:spPr>
        <p:txBody>
          <a:bodyPr/>
          <a:lstStyle/>
          <a:p>
            <a:r>
              <a:rPr lang="it-IT" sz="4000" b="1" i="1" dirty="0"/>
              <a:t>Silvana </a:t>
            </a:r>
            <a:r>
              <a:rPr lang="it-IT" sz="4000" b="1" i="1" dirty="0" err="1"/>
              <a:t>Muscella</a:t>
            </a:r>
            <a:endParaRPr lang="it-IT" sz="4000" b="1" i="1" dirty="0"/>
          </a:p>
          <a:p>
            <a:r>
              <a:rPr lang="it-IT" sz="3000" i="1" dirty="0"/>
              <a:t>Trust-IT CEO &amp; Coordinator of </a:t>
            </a:r>
            <a:r>
              <a:rPr lang="it-IT" sz="3000" i="1" dirty="0" err="1"/>
              <a:t>StandICT.eu</a:t>
            </a:r>
            <a:r>
              <a:rPr lang="it-IT" sz="3000" i="1" dirty="0"/>
              <a:t>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A0F73-0022-4DB3-B694-4F548282765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795250" y="2225675"/>
            <a:ext cx="3337221" cy="611779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85C04FC7-3EA4-49EE-977E-D10057A26B5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350" y="1987311"/>
            <a:ext cx="1134051" cy="100254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BE50B4A-F41A-41F6-9464-1EE120D45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7550" y="1976516"/>
            <a:ext cx="1302794" cy="100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80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2">
            <a:extLst>
              <a:ext uri="{FF2B5EF4-FFF2-40B4-BE49-F238E27FC236}">
                <a16:creationId xmlns:a16="http://schemas.microsoft.com/office/drawing/2014/main" id="{6EEC292D-244D-4EC0-9F3B-C744B8C078FE}"/>
              </a:ext>
            </a:extLst>
          </p:cNvPr>
          <p:cNvSpPr txBox="1">
            <a:spLocks/>
          </p:cNvSpPr>
          <p:nvPr/>
        </p:nvSpPr>
        <p:spPr>
          <a:xfrm>
            <a:off x="14395450" y="1235075"/>
            <a:ext cx="5334000" cy="697355"/>
          </a:xfr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3400" b="1" i="1" kern="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Silvana </a:t>
            </a:r>
            <a:r>
              <a:rPr lang="it-IT" sz="3400" b="1" i="1" kern="0" dirty="0" err="1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Muscella</a:t>
            </a:r>
            <a:endParaRPr lang="it-IT" sz="3400" b="1" i="1" kern="0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it-IT" sz="2100" i="1" kern="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Trust-IT CEO &amp;</a:t>
            </a:r>
          </a:p>
          <a:p>
            <a:pPr algn="r"/>
            <a:r>
              <a:rPr lang="it-IT" sz="2100" i="1" kern="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Coordinator of StandICT.eu 2023</a:t>
            </a:r>
            <a:br>
              <a:rPr lang="it-IT" sz="3600" i="1" kern="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it-IT" sz="2600" i="1" kern="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s.muscella@trust-itservices.com</a:t>
            </a:r>
            <a:r>
              <a:rPr lang="it-IT" sz="2600" i="1" kern="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02605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A936C6-83E4-4E1C-A886-9ACCBBD6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07846"/>
            <a:endParaRPr lang="it-IT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7FC0064-D351-F448-B110-1BA5864734B9}"/>
              </a:ext>
            </a:extLst>
          </p:cNvPr>
          <p:cNvSpPr txBox="1">
            <a:spLocks/>
          </p:cNvSpPr>
          <p:nvPr/>
        </p:nvSpPr>
        <p:spPr>
          <a:xfrm>
            <a:off x="5879976" y="422435"/>
            <a:ext cx="14020800" cy="1007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3600" b="1" kern="0" dirty="0" err="1">
                <a:solidFill>
                  <a:srgbClr val="272D3A"/>
                </a:solidFill>
                <a:latin typeface="Open Sans" panose="020B0606030504020204" pitchFamily="34" charset="0"/>
              </a:rPr>
              <a:t>Our</a:t>
            </a:r>
            <a:r>
              <a:rPr lang="it-IT" sz="3600" b="1" kern="0" dirty="0">
                <a:solidFill>
                  <a:srgbClr val="272D3A"/>
                </a:solidFill>
                <a:latin typeface="Open Sans" panose="020B0606030504020204" pitchFamily="34" charset="0"/>
              </a:rPr>
              <a:t> Speakers</a:t>
            </a:r>
            <a:endParaRPr lang="it-IT" sz="3600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D0BF285-EEB4-844E-97B6-3AD88B512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3" y="1920876"/>
            <a:ext cx="17954054" cy="938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58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b88b64f5b_12_72"/>
          <p:cNvSpPr/>
          <p:nvPr/>
        </p:nvSpPr>
        <p:spPr>
          <a:xfrm>
            <a:off x="9933267" y="5470009"/>
            <a:ext cx="23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g12b88b64f5b_12_72"/>
          <p:cNvSpPr txBox="1"/>
          <p:nvPr/>
        </p:nvSpPr>
        <p:spPr>
          <a:xfrm>
            <a:off x="6242050" y="625474"/>
            <a:ext cx="13862050" cy="92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-IT" sz="3400" b="1" kern="0" dirty="0">
                <a:solidFill>
                  <a:sysClr val="windowText" lastClr="000000"/>
                </a:solidFill>
                <a:latin typeface="Arial" charset="0"/>
                <a:cs typeface="Arial" charset="0"/>
              </a:rPr>
              <a:t>Snapshot on Open Calls, Major Accomplishments &amp; connection with the MSP Rolling Plan for ICT Standardisation</a:t>
            </a:r>
            <a:endParaRPr sz="3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g12b88b64f5b_12_72"/>
          <p:cNvPicPr preferRelativeResize="0"/>
          <p:nvPr/>
        </p:nvPicPr>
        <p:blipFill rotWithShape="1">
          <a:blip r:embed="rId3">
            <a:alphaModFix/>
          </a:blip>
          <a:srcRect t="11978" b="-442"/>
          <a:stretch/>
        </p:blipFill>
        <p:spPr>
          <a:xfrm>
            <a:off x="146050" y="2736148"/>
            <a:ext cx="10838400" cy="745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g12b88b64f5b_12_72"/>
          <p:cNvPicPr preferRelativeResize="0"/>
          <p:nvPr/>
        </p:nvPicPr>
        <p:blipFill rotWithShape="1">
          <a:blip r:embed="rId4">
            <a:alphaModFix/>
          </a:blip>
          <a:srcRect t="9148"/>
          <a:stretch/>
        </p:blipFill>
        <p:spPr>
          <a:xfrm>
            <a:off x="11423650" y="3424261"/>
            <a:ext cx="8169214" cy="6110503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g12b88b64f5b_12_72"/>
          <p:cNvSpPr txBox="1"/>
          <p:nvPr/>
        </p:nvSpPr>
        <p:spPr>
          <a:xfrm>
            <a:off x="11423650" y="1735247"/>
            <a:ext cx="72231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"/>
              <a:buChar char="❖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How the overall funded activities fit in to the MSP Rolling Plan for ICT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Standardisation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g12b88b64f5b_12_72"/>
          <p:cNvSpPr txBox="1"/>
          <p:nvPr/>
        </p:nvSpPr>
        <p:spPr>
          <a:xfrm>
            <a:off x="173912" y="9932432"/>
            <a:ext cx="13535738" cy="828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"/>
              <a:buChar char="❖"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of 15 proposals submitted on IoT of which have been 5 funded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83;g12b88b64f5b_12_72">
            <a:extLst>
              <a:ext uri="{FF2B5EF4-FFF2-40B4-BE49-F238E27FC236}">
                <a16:creationId xmlns:a16="http://schemas.microsoft.com/office/drawing/2014/main" id="{1BA34055-6889-1FFA-7756-B47BCC534868}"/>
              </a:ext>
            </a:extLst>
          </p:cNvPr>
          <p:cNvSpPr txBox="1"/>
          <p:nvPr/>
        </p:nvSpPr>
        <p:spPr>
          <a:xfrm>
            <a:off x="305325" y="1735247"/>
            <a:ext cx="10838400" cy="828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"/>
              <a:buChar char="❖"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Overview of where funding has been awarded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12">
            <a:extLst>
              <a:ext uri="{FF2B5EF4-FFF2-40B4-BE49-F238E27FC236}">
                <a16:creationId xmlns:a16="http://schemas.microsoft.com/office/drawing/2014/main" id="{A54BD4E7-F6B4-40C9-8737-15D9065B3373}"/>
              </a:ext>
            </a:extLst>
          </p:cNvPr>
          <p:cNvSpPr/>
          <p:nvPr/>
        </p:nvSpPr>
        <p:spPr>
          <a:xfrm>
            <a:off x="460959" y="8702675"/>
            <a:ext cx="19182182" cy="2246450"/>
          </a:xfrm>
          <a:prstGeom prst="roundRect">
            <a:avLst/>
          </a:prstGeom>
          <a:gradFill>
            <a:gsLst>
              <a:gs pos="1000">
                <a:srgbClr val="12A4DE"/>
              </a:gs>
              <a:gs pos="78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📣 </a:t>
            </a:r>
            <a:r>
              <a:rPr lang="en-GB" sz="36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Working in ICT Standards &amp; need financial support to carry forward your activity?</a:t>
            </a:r>
          </a:p>
          <a:p>
            <a:pPr algn="ctr"/>
            <a:r>
              <a:rPr lang="en-GB" sz="36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Launch date – 15</a:t>
            </a:r>
            <a:r>
              <a:rPr lang="en-GB" sz="3600" b="1" i="1" baseline="30000" dirty="0">
                <a:solidFill>
                  <a:schemeClr val="tx1"/>
                </a:solidFill>
                <a:latin typeface="Arial" charset="0"/>
                <a:cs typeface="Arial" charset="0"/>
              </a:rPr>
              <a:t>th</a:t>
            </a:r>
            <a:r>
              <a:rPr lang="en-GB" sz="36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 December 2022 </a:t>
            </a:r>
            <a:br>
              <a:rPr lang="en-US" sz="3600" i="1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sz="3600" i="1" dirty="0">
                <a:solidFill>
                  <a:schemeClr val="tx1"/>
                </a:solidFill>
                <a:latin typeface="Arial" charset="0"/>
                <a:cs typeface="Arial" charset="0"/>
              </a:rPr>
              <a:t>Deadline to submit applications: </a:t>
            </a:r>
            <a:r>
              <a:rPr lang="it-IT" sz="3600" i="1" dirty="0">
                <a:solidFill>
                  <a:schemeClr val="tx1"/>
                </a:solidFill>
                <a:latin typeface="Arial" charset="0"/>
                <a:cs typeface="Arial" charset="0"/>
              </a:rPr>
              <a:t>📅 </a:t>
            </a:r>
            <a:r>
              <a:rPr lang="en-US" sz="3600" b="1" i="1" u="sng" dirty="0">
                <a:solidFill>
                  <a:schemeClr val="tx1"/>
                </a:solidFill>
                <a:latin typeface="Arial" charset="0"/>
                <a:cs typeface="Arial" charset="0"/>
              </a:rPr>
              <a:t>15</a:t>
            </a:r>
            <a:r>
              <a:rPr lang="en-US" sz="3600" b="1" i="1" u="sng" baseline="30000" dirty="0">
                <a:solidFill>
                  <a:schemeClr val="tx1"/>
                </a:solidFill>
                <a:latin typeface="Arial" charset="0"/>
                <a:cs typeface="Arial" charset="0"/>
              </a:rPr>
              <a:t>th</a:t>
            </a:r>
            <a:r>
              <a:rPr lang="en-US" sz="3600" b="1" i="1" u="sng" dirty="0">
                <a:solidFill>
                  <a:schemeClr val="tx1"/>
                </a:solidFill>
                <a:latin typeface="Arial" charset="0"/>
                <a:cs typeface="Arial" charset="0"/>
              </a:rPr>
              <a:t> February 2023 – 5pm (CET)</a:t>
            </a:r>
            <a:br>
              <a:rPr lang="en-US" sz="3600" b="1" i="1" u="sng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sz="36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Maximum Grant available up to 10.000 Euro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A0169A-44CC-4D77-923C-E67325A20D61}"/>
              </a:ext>
            </a:extLst>
          </p:cNvPr>
          <p:cNvSpPr txBox="1">
            <a:spLocks/>
          </p:cNvSpPr>
          <p:nvPr/>
        </p:nvSpPr>
        <p:spPr>
          <a:xfrm>
            <a:off x="6013450" y="549275"/>
            <a:ext cx="13862050" cy="1007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r" rtl="0">
              <a:lnSpc>
                <a:spcPct val="80000"/>
              </a:lnSpc>
            </a:pPr>
            <a:r>
              <a:rPr lang="en-US" sz="4400" b="1" dirty="0"/>
              <a:t>09</a:t>
            </a:r>
            <a:r>
              <a:rPr lang="en-US" sz="4400" b="1" baseline="30000" dirty="0"/>
              <a:t>th</a:t>
            </a:r>
            <a:r>
              <a:rPr lang="en-US" sz="4400" b="1" dirty="0"/>
              <a:t> StandICT.eu 2023 Open Call (LAST CHANCE!) </a:t>
            </a:r>
            <a:endParaRPr lang="en-GB" sz="4400" b="1" kern="0" dirty="0">
              <a:solidFill>
                <a:sysClr val="windowText" lastClr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1AAC3-B52E-029A-E557-40049AB6B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8" y="2149475"/>
            <a:ext cx="19067044" cy="636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9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70a17bb133_0_71"/>
          <p:cNvSpPr/>
          <p:nvPr/>
        </p:nvSpPr>
        <p:spPr>
          <a:xfrm>
            <a:off x="197472" y="6874397"/>
            <a:ext cx="9191700" cy="413354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2A4DE"/>
              </a:gs>
              <a:gs pos="1000">
                <a:srgbClr val="12A4DE"/>
              </a:gs>
              <a:gs pos="78000">
                <a:schemeClr val="lt1"/>
              </a:gs>
              <a:gs pos="100000">
                <a:schemeClr val="lt1"/>
              </a:gs>
            </a:gsLst>
            <a:lin ang="16200038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“Landscape of AI Standards”</a:t>
            </a:r>
            <a:r>
              <a:rPr lang="en-US" sz="2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i="1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</a:t>
            </a:r>
            <a:r>
              <a:rPr lang="en-US" sz="2400" b="1" i="1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Landscape of Smart Cities</a:t>
            </a:r>
            <a:r>
              <a:rPr lang="en-US" sz="2400" b="1" i="1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”</a:t>
            </a:r>
            <a:r>
              <a:rPr lang="en-US" sz="2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, </a:t>
            </a:r>
            <a:r>
              <a:rPr lang="en-US" sz="2400" b="1" i="1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“Landscape of Trusted Information”</a:t>
            </a:r>
            <a:r>
              <a:rPr lang="en-US" sz="2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and </a:t>
            </a:r>
            <a:r>
              <a:rPr lang="en-US" sz="2400" b="1" i="1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“Landscape of Digital Twins”</a:t>
            </a:r>
            <a:r>
              <a:rPr lang="en-US" sz="2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lang="en-US" sz="2400" b="1" i="1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Landscape of IoT Standards</a:t>
            </a:r>
            <a:r>
              <a:rPr lang="en-US" sz="2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released!</a:t>
            </a:r>
            <a:br>
              <a:rPr lang="en-US" sz="2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(12 TWGs ongoing including +110 experts)</a:t>
            </a:r>
            <a:endParaRPr sz="24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Next release(s) in Q1 2023:</a:t>
            </a:r>
            <a:br>
              <a:rPr lang="en-US" sz="2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🔸Digital Product Passport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🔸Robotics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🔸Ontologies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170a17bb133_0_71"/>
          <p:cNvSpPr txBox="1"/>
          <p:nvPr/>
        </p:nvSpPr>
        <p:spPr>
          <a:xfrm>
            <a:off x="8630200" y="497631"/>
            <a:ext cx="11378100" cy="9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EUOS TWG </a:t>
            </a:r>
            <a:r>
              <a:rPr lang="en-US" sz="3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IIoT</a:t>
            </a:r>
            <a:r>
              <a:rPr lang="en-US" sz="3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&amp; Edge – Landscape of Standards</a:t>
            </a:r>
            <a:endParaRPr sz="3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g170a17bb133_0_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32650" y="628867"/>
            <a:ext cx="2011075" cy="7029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g170a17bb133_0_71"/>
          <p:cNvGrpSpPr/>
          <p:nvPr/>
        </p:nvGrpSpPr>
        <p:grpSpPr>
          <a:xfrm>
            <a:off x="12978695" y="10235381"/>
            <a:ext cx="7124617" cy="965411"/>
            <a:chOff x="12979400" y="10235381"/>
            <a:chExt cx="7124617" cy="965411"/>
          </a:xfrm>
        </p:grpSpPr>
        <p:sp>
          <p:nvSpPr>
            <p:cNvPr id="257" name="Google Shape;257;g170a17bb133_0_71"/>
            <p:cNvSpPr/>
            <p:nvPr/>
          </p:nvSpPr>
          <p:spPr>
            <a:xfrm>
              <a:off x="13309917" y="10235381"/>
              <a:ext cx="6794100" cy="807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8" name="Google Shape;258;g170a17bb133_0_7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2979400" y="11042397"/>
              <a:ext cx="1857375" cy="15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g170a17bb133_0_7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4836775" y="11007942"/>
              <a:ext cx="2981325" cy="14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g170a17bb133_0_7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7818100" y="11048392"/>
              <a:ext cx="1857375" cy="152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5" name="Google Shape;265;g170a17bb133_0_7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2289" y="1683505"/>
            <a:ext cx="7227182" cy="359341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450"/>
              </a:srgbClr>
            </a:outerShdw>
          </a:effectLst>
        </p:spPr>
      </p:pic>
      <p:sp>
        <p:nvSpPr>
          <p:cNvPr id="266" name="Google Shape;266;g170a17bb133_0_71"/>
          <p:cNvSpPr/>
          <p:nvPr/>
        </p:nvSpPr>
        <p:spPr>
          <a:xfrm>
            <a:off x="7689850" y="1683505"/>
            <a:ext cx="3924900" cy="359341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2A4DE"/>
              </a:gs>
              <a:gs pos="1000">
                <a:srgbClr val="12A4DE"/>
              </a:gs>
              <a:gs pos="78000">
                <a:schemeClr val="lt1"/>
              </a:gs>
              <a:gs pos="100000">
                <a:schemeClr val="lt1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ALREADY AVAILABLE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 </a:t>
            </a:r>
            <a:br>
              <a:rPr lang="en-US" sz="2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OpenAccess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database of IoT</a:t>
            </a:r>
            <a:r>
              <a:rPr lang="en-US" sz="2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related specifications and documents from the global community! </a:t>
            </a:r>
            <a:endParaRPr sz="28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ttangolo con angoli arrotondati 12">
            <a:extLst>
              <a:ext uri="{FF2B5EF4-FFF2-40B4-BE49-F238E27FC236}">
                <a16:creationId xmlns:a16="http://schemas.microsoft.com/office/drawing/2014/main" id="{78A1CD1D-C160-6750-2C2A-9DC0BBF5C5C1}"/>
              </a:ext>
            </a:extLst>
          </p:cNvPr>
          <p:cNvSpPr/>
          <p:nvPr/>
        </p:nvSpPr>
        <p:spPr>
          <a:xfrm>
            <a:off x="10837459" y="8783410"/>
            <a:ext cx="8837311" cy="2236877"/>
          </a:xfrm>
          <a:prstGeom prst="roundRect">
            <a:avLst/>
          </a:prstGeom>
          <a:gradFill>
            <a:gsLst>
              <a:gs pos="1000">
                <a:srgbClr val="12A4DE"/>
              </a:gs>
              <a:gs pos="78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Coming this week!</a:t>
            </a:r>
            <a:br>
              <a:rPr lang="it-IT" sz="3600" b="1" i="1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it-IT" sz="2800" i="1" dirty="0">
                <a:solidFill>
                  <a:schemeClr val="tx1"/>
                </a:solidFill>
                <a:latin typeface="Arial" charset="0"/>
                <a:cs typeface="Arial" charset="0"/>
              </a:rPr>
              <a:t>The report </a:t>
            </a:r>
            <a:r>
              <a:rPr lang="en-US" sz="2800" i="1" dirty="0">
                <a:solidFill>
                  <a:schemeClr val="tx1"/>
                </a:solidFill>
                <a:latin typeface="Arial" charset="0"/>
                <a:cs typeface="Arial" charset="0"/>
              </a:rPr>
              <a:t>captures the landscape of edge computing activities and documents/ specifications published and/or under publication by SDOs, Alliances and OSS.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E86C8-90E8-10CE-53F4-74BEFC9373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212" y="1675834"/>
            <a:ext cx="4806642" cy="68947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E5E78A1-B51D-1AC6-302B-996C75F52A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0050" y="5349875"/>
            <a:ext cx="4643304" cy="12511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8"/>
          <p:cNvGrpSpPr/>
          <p:nvPr/>
        </p:nvGrpSpPr>
        <p:grpSpPr>
          <a:xfrm>
            <a:off x="12979400" y="10235381"/>
            <a:ext cx="7124617" cy="965411"/>
            <a:chOff x="12979400" y="10235381"/>
            <a:chExt cx="7124617" cy="965411"/>
          </a:xfrm>
        </p:grpSpPr>
        <p:pic>
          <p:nvPicPr>
            <p:cNvPr id="152" name="Google Shape;152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979400" y="11042397"/>
              <a:ext cx="1857375" cy="15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836775" y="11007942"/>
              <a:ext cx="2981325" cy="142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8"/>
            <p:cNvSpPr/>
            <p:nvPr/>
          </p:nvSpPr>
          <p:spPr>
            <a:xfrm>
              <a:off x="13309917" y="10235381"/>
              <a:ext cx="6794100" cy="807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5" name="Google Shape;155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818100" y="11048392"/>
              <a:ext cx="1857375" cy="15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" name="Google Shape;156;p8"/>
          <p:cNvSpPr txBox="1"/>
          <p:nvPr/>
        </p:nvSpPr>
        <p:spPr>
          <a:xfrm>
            <a:off x="13463650" y="10306825"/>
            <a:ext cx="66405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"/>
          <p:cNvSpPr/>
          <p:nvPr/>
        </p:nvSpPr>
        <p:spPr>
          <a:xfrm>
            <a:off x="5654415" y="6340475"/>
            <a:ext cx="14310900" cy="451008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2A4DE"/>
              </a:gs>
              <a:gs pos="1000">
                <a:srgbClr val="12A4DE"/>
              </a:gs>
              <a:gs pos="78000">
                <a:schemeClr val="lt1"/>
              </a:gs>
              <a:gs pos="100000">
                <a:schemeClr val="lt1"/>
              </a:gs>
            </a:gsLst>
            <a:lin ang="162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 Impact Reports published </a:t>
            </a:r>
            <a:r>
              <a:rPr lang="en-US" sz="3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the results from </a:t>
            </a:r>
            <a:r>
              <a:rPr lang="en-US" sz="3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258 ICT Standards Experts </a:t>
            </a:r>
            <a:r>
              <a:rPr lang="en-US" sz="3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provide:</a:t>
            </a:r>
            <a:endParaRPr sz="30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Char char="❖"/>
            </a:pPr>
            <a:r>
              <a:rPr lang="en-US" sz="3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300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horough assessment o</a:t>
            </a:r>
            <a:r>
              <a:rPr lang="en-US" sz="3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300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impact in terms of target outcomes for EU priorities, gaps, and challenges;</a:t>
            </a:r>
            <a:endParaRPr sz="3000" i="0" u="none" strike="noStrike" cap="none" dirty="0">
              <a:solidFill>
                <a:srgbClr val="000000"/>
              </a:solidFill>
            </a:endParaRPr>
          </a:p>
          <a:p>
            <a:pPr marL="4572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Char char="❖"/>
            </a:pPr>
            <a:r>
              <a:rPr lang="en-US" sz="3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Tangible evidence of </a:t>
            </a:r>
            <a:r>
              <a:rPr lang="en-US" sz="300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results attained by </a:t>
            </a:r>
            <a:r>
              <a:rPr lang="en-US" sz="3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of our </a:t>
            </a:r>
            <a:r>
              <a:rPr lang="en-US" sz="300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funded </a:t>
            </a:r>
            <a:r>
              <a:rPr lang="en-US" sz="3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fellows</a:t>
            </a:r>
            <a:r>
              <a:rPr lang="en-US" sz="300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under OC1-OC5.</a:t>
            </a:r>
            <a:endParaRPr sz="300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5,488 views and 1,964 </a:t>
            </a:r>
            <a:r>
              <a:rPr lang="en-US" sz="3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downloads for the OC1-OC5 Reports!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000" b="1" i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</a:t>
            </a:r>
            <a:r>
              <a:rPr lang="en-US" sz="3000" b="1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#9 </a:t>
            </a:r>
            <a:r>
              <a:rPr lang="en-US" sz="3000" b="1" i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Coming soon next January!</a:t>
            </a:r>
            <a:endParaRPr sz="3000" b="1" i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8"/>
          <p:cNvSpPr txBox="1">
            <a:spLocks noGrp="1"/>
          </p:cNvSpPr>
          <p:nvPr>
            <p:ph type="title"/>
          </p:nvPr>
        </p:nvSpPr>
        <p:spPr>
          <a:xfrm>
            <a:off x="6089650" y="505500"/>
            <a:ext cx="13709700" cy="10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400" b="1" dirty="0">
                <a:latin typeface="Arial"/>
                <a:ea typeface="Arial"/>
                <a:cs typeface="Arial"/>
                <a:sym typeface="Arial"/>
              </a:rPr>
              <a:t>The footprint left by the StandICT.eu Fellows</a:t>
            </a:r>
            <a:endParaRPr sz="3400" i="1" dirty="0"/>
          </a:p>
        </p:txBody>
      </p:sp>
      <p:pic>
        <p:nvPicPr>
          <p:cNvPr id="159" name="Google Shape;159;p8"/>
          <p:cNvPicPr preferRelativeResize="0"/>
          <p:nvPr/>
        </p:nvPicPr>
        <p:blipFill rotWithShape="1">
          <a:blip r:embed="rId5">
            <a:alphaModFix/>
          </a:blip>
          <a:srcRect l="2521" t="7467" r="3740" b="20246"/>
          <a:stretch/>
        </p:blipFill>
        <p:spPr>
          <a:xfrm>
            <a:off x="847375" y="2366550"/>
            <a:ext cx="4253100" cy="2095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0" name="Google Shape;160;p8"/>
          <p:cNvPicPr preferRelativeResize="0"/>
          <p:nvPr/>
        </p:nvPicPr>
        <p:blipFill rotWithShape="1">
          <a:blip r:embed="rId6">
            <a:alphaModFix/>
          </a:blip>
          <a:srcRect t="10816" b="10080"/>
          <a:stretch/>
        </p:blipFill>
        <p:spPr>
          <a:xfrm>
            <a:off x="5385638" y="2389963"/>
            <a:ext cx="4399500" cy="2127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1" name="Google Shape;161;p8">
            <a:hlinkClick r:id="rId7"/>
          </p:cNvPr>
          <p:cNvSpPr/>
          <p:nvPr/>
        </p:nvSpPr>
        <p:spPr>
          <a:xfrm>
            <a:off x="1539894" y="5217362"/>
            <a:ext cx="2743200" cy="519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sng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</a:t>
            </a:r>
            <a:endParaRPr sz="2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8">
            <a:hlinkClick r:id="rId8"/>
          </p:cNvPr>
          <p:cNvSpPr/>
          <p:nvPr/>
        </p:nvSpPr>
        <p:spPr>
          <a:xfrm>
            <a:off x="6254155" y="5306183"/>
            <a:ext cx="2743200" cy="519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</a:t>
            </a: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8"/>
          <p:cNvPicPr preferRelativeResize="0"/>
          <p:nvPr/>
        </p:nvPicPr>
        <p:blipFill rotWithShape="1">
          <a:blip r:embed="rId9">
            <a:alphaModFix/>
          </a:blip>
          <a:srcRect t="3006" b="-3005"/>
          <a:stretch/>
        </p:blipFill>
        <p:spPr>
          <a:xfrm>
            <a:off x="10260575" y="2383338"/>
            <a:ext cx="4399500" cy="22173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4" name="Google Shape;164;p8">
            <a:hlinkClick r:id="rId8"/>
          </p:cNvPr>
          <p:cNvSpPr/>
          <p:nvPr/>
        </p:nvSpPr>
        <p:spPr>
          <a:xfrm>
            <a:off x="11088725" y="5312667"/>
            <a:ext cx="2743200" cy="519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</a:t>
            </a: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8"/>
          <p:cNvPicPr preferRelativeResize="0"/>
          <p:nvPr/>
        </p:nvPicPr>
        <p:blipFill rotWithShape="1">
          <a:blip r:embed="rId11">
            <a:alphaModFix/>
          </a:blip>
          <a:srcRect t="9957" b="4099"/>
          <a:stretch/>
        </p:blipFill>
        <p:spPr>
          <a:xfrm>
            <a:off x="15003600" y="2417200"/>
            <a:ext cx="4253100" cy="2127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0" name="Google Shape;170;p8">
            <a:hlinkClick r:id="rId8"/>
          </p:cNvPr>
          <p:cNvSpPr/>
          <p:nvPr/>
        </p:nvSpPr>
        <p:spPr>
          <a:xfrm>
            <a:off x="15842436" y="5286940"/>
            <a:ext cx="2743200" cy="519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</a:t>
            </a: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"/>
          <p:cNvSpPr/>
          <p:nvPr/>
        </p:nvSpPr>
        <p:spPr>
          <a:xfrm>
            <a:off x="249718" y="6990757"/>
            <a:ext cx="5258100" cy="2625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2A4DE"/>
              </a:gs>
              <a:gs pos="1000">
                <a:srgbClr val="12A4DE"/>
              </a:gs>
              <a:gs pos="78000">
                <a:schemeClr val="lt1"/>
              </a:gs>
              <a:gs pos="100000">
                <a:schemeClr val="lt1"/>
              </a:gs>
            </a:gsLst>
            <a:lin ang="16200038" scaled="0"/>
          </a:gra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3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5517" y="7291619"/>
            <a:ext cx="4253099" cy="20955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</p:pic>
      <p:sp>
        <p:nvSpPr>
          <p:cNvPr id="173" name="Google Shape;173;p8"/>
          <p:cNvSpPr/>
          <p:nvPr/>
        </p:nvSpPr>
        <p:spPr>
          <a:xfrm>
            <a:off x="2579425" y="1559547"/>
            <a:ext cx="730638" cy="687000"/>
          </a:xfrm>
          <a:prstGeom prst="ellipse">
            <a:avLst/>
          </a:prstGeom>
          <a:solidFill>
            <a:srgbClr val="12A4DE"/>
          </a:solidFill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</a:rPr>
              <a:t>1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7190888" y="1559547"/>
            <a:ext cx="727562" cy="687000"/>
          </a:xfrm>
          <a:prstGeom prst="ellipse">
            <a:avLst/>
          </a:prstGeom>
          <a:solidFill>
            <a:srgbClr val="12A4DE"/>
          </a:solidFill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</a:rPr>
              <a:t>2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12065825" y="1559547"/>
            <a:ext cx="729425" cy="687000"/>
          </a:xfrm>
          <a:prstGeom prst="ellipse">
            <a:avLst/>
          </a:prstGeom>
          <a:solidFill>
            <a:srgbClr val="12A4DE"/>
          </a:solidFill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lt1"/>
                </a:solidFill>
              </a:rPr>
              <a:t>3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176" name="Google Shape;176;p8"/>
          <p:cNvSpPr/>
          <p:nvPr/>
        </p:nvSpPr>
        <p:spPr>
          <a:xfrm>
            <a:off x="16735650" y="1559547"/>
            <a:ext cx="707800" cy="687000"/>
          </a:xfrm>
          <a:prstGeom prst="ellipse">
            <a:avLst/>
          </a:prstGeom>
          <a:solidFill>
            <a:srgbClr val="12A4DE"/>
          </a:solidFill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</a:rPr>
              <a:t>4</a:t>
            </a:r>
            <a:endParaRPr sz="40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lt1"/>
              </a:solidFill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2484275" y="6171412"/>
            <a:ext cx="709775" cy="687000"/>
          </a:xfrm>
          <a:prstGeom prst="ellipse">
            <a:avLst/>
          </a:prstGeom>
          <a:solidFill>
            <a:srgbClr val="12A4DE"/>
          </a:solidFill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</a:rPr>
              <a:t>5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178" name="Google Shape;178;p8"/>
          <p:cNvSpPr txBox="1"/>
          <p:nvPr/>
        </p:nvSpPr>
        <p:spPr>
          <a:xfrm>
            <a:off x="1702350" y="10114375"/>
            <a:ext cx="532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780FB3-6B1A-C399-8CA9-FBD75CE592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4183" y="9667373"/>
            <a:ext cx="2778911" cy="73170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7FC7193-5285-EDD7-A000-0B701AEB14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995650" y="4566724"/>
            <a:ext cx="2568555" cy="67254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3311867-5C7B-2232-256F-2C314C399DF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23825" y="4577774"/>
            <a:ext cx="2581028" cy="67581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329BD33-E445-7485-157F-5353C5F785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73891" y="4577780"/>
            <a:ext cx="2581028" cy="68875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BE89EB7-3C78-D530-A304-47E48EB8B3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02350" y="4532800"/>
            <a:ext cx="2395626" cy="62059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8"/>
          <p:cNvGrpSpPr/>
          <p:nvPr/>
        </p:nvGrpSpPr>
        <p:grpSpPr>
          <a:xfrm>
            <a:off x="12979400" y="10235381"/>
            <a:ext cx="7124617" cy="965411"/>
            <a:chOff x="12979400" y="10235381"/>
            <a:chExt cx="7124617" cy="965411"/>
          </a:xfrm>
        </p:grpSpPr>
        <p:pic>
          <p:nvPicPr>
            <p:cNvPr id="152" name="Google Shape;152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979400" y="11042397"/>
              <a:ext cx="1857375" cy="15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836775" y="11007942"/>
              <a:ext cx="2981325" cy="142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8"/>
            <p:cNvSpPr/>
            <p:nvPr/>
          </p:nvSpPr>
          <p:spPr>
            <a:xfrm>
              <a:off x="13309917" y="10235381"/>
              <a:ext cx="6794100" cy="807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5" name="Google Shape;155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818100" y="11048392"/>
              <a:ext cx="1857375" cy="15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" name="Google Shape;156;p8"/>
          <p:cNvSpPr txBox="1"/>
          <p:nvPr/>
        </p:nvSpPr>
        <p:spPr>
          <a:xfrm>
            <a:off x="13463650" y="10306825"/>
            <a:ext cx="66405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"/>
          <p:cNvSpPr/>
          <p:nvPr/>
        </p:nvSpPr>
        <p:spPr>
          <a:xfrm>
            <a:off x="771121" y="7277456"/>
            <a:ext cx="8848725" cy="247596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2A4DE"/>
              </a:gs>
              <a:gs pos="1000">
                <a:srgbClr val="12A4DE"/>
              </a:gs>
              <a:gs pos="78000">
                <a:schemeClr val="lt1"/>
              </a:gs>
              <a:gs pos="100000">
                <a:schemeClr val="lt1"/>
              </a:gs>
            </a:gsLst>
            <a:lin ang="162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300" b="1" i="1" dirty="0">
                <a:solidFill>
                  <a:schemeClr val="dk1"/>
                </a:solidFill>
                <a:latin typeface="Calibri"/>
                <a:cs typeface="Calibri"/>
              </a:rPr>
              <a:t>This activity led to the creation of an Ad Hoc group in “ISO/IEC SC35 User Interfaces” to better tackle the work with 9 participating and appointed experts. </a:t>
            </a:r>
            <a:endParaRPr sz="3300" b="1" i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58" name="Google Shape;158;p8"/>
          <p:cNvSpPr txBox="1">
            <a:spLocks noGrp="1"/>
          </p:cNvSpPr>
          <p:nvPr>
            <p:ph type="title"/>
          </p:nvPr>
        </p:nvSpPr>
        <p:spPr>
          <a:xfrm>
            <a:off x="5979681" y="591341"/>
            <a:ext cx="13709700" cy="10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400" b="1" dirty="0">
                <a:latin typeface="Arial"/>
                <a:ea typeface="Arial"/>
                <a:cs typeface="Arial"/>
                <a:sym typeface="Arial"/>
              </a:rPr>
              <a:t>Tangible impact of StandICT.eu Fellows in the IoT domain </a:t>
            </a:r>
            <a:endParaRPr sz="3400" i="1" dirty="0"/>
          </a:p>
        </p:txBody>
      </p:sp>
      <p:sp>
        <p:nvSpPr>
          <p:cNvPr id="178" name="Google Shape;178;p8"/>
          <p:cNvSpPr txBox="1"/>
          <p:nvPr/>
        </p:nvSpPr>
        <p:spPr>
          <a:xfrm>
            <a:off x="1702350" y="10114375"/>
            <a:ext cx="532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863AA-1EF5-0CED-4EC5-ABB840260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82" y="2936298"/>
            <a:ext cx="9641668" cy="3624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4D1931-C318-744B-B261-B4362B500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6651" y="2914394"/>
            <a:ext cx="8848725" cy="4028370"/>
          </a:xfrm>
          <a:prstGeom prst="rect">
            <a:avLst/>
          </a:prstGeom>
        </p:spPr>
      </p:pic>
      <p:sp>
        <p:nvSpPr>
          <p:cNvPr id="10" name="Google Shape;157;p8">
            <a:extLst>
              <a:ext uri="{FF2B5EF4-FFF2-40B4-BE49-F238E27FC236}">
                <a16:creationId xmlns:a16="http://schemas.microsoft.com/office/drawing/2014/main" id="{384282ED-C944-8BFF-8ABA-F2C88D624A41}"/>
              </a:ext>
            </a:extLst>
          </p:cNvPr>
          <p:cNvSpPr/>
          <p:nvPr/>
        </p:nvSpPr>
        <p:spPr>
          <a:xfrm>
            <a:off x="10597062" y="7192918"/>
            <a:ext cx="8848725" cy="25605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2A4DE"/>
              </a:gs>
              <a:gs pos="1000">
                <a:srgbClr val="12A4DE"/>
              </a:gs>
              <a:gs pos="78000">
                <a:schemeClr val="lt1"/>
              </a:gs>
              <a:gs pos="100000">
                <a:schemeClr val="lt1"/>
              </a:gs>
            </a:gsLst>
            <a:lin ang="162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300" b="1" i="1" dirty="0">
                <a:solidFill>
                  <a:schemeClr val="dk1"/>
                </a:solidFill>
                <a:latin typeface="Calibri"/>
                <a:cs typeface="Calibri"/>
              </a:rPr>
              <a:t>This contribution will enable cross-domain and cross-vendor IoT semantic interoperability (oneM2M Standards: TS0001, TS0004, TS0034)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1F32CD-D329-3ECD-F55B-85B9EB038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766" y="5318559"/>
            <a:ext cx="947023" cy="9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Punched Tape 8">
            <a:extLst>
              <a:ext uri="{FF2B5EF4-FFF2-40B4-BE49-F238E27FC236}">
                <a16:creationId xmlns:a16="http://schemas.microsoft.com/office/drawing/2014/main" id="{703FEFB2-7A30-FA2B-604A-E6810FD7E59F}"/>
              </a:ext>
            </a:extLst>
          </p:cNvPr>
          <p:cNvSpPr/>
          <p:nvPr/>
        </p:nvSpPr>
        <p:spPr>
          <a:xfrm>
            <a:off x="6775450" y="5354104"/>
            <a:ext cx="1756137" cy="90561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b="1" i="0" u="none" strike="noStrike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New Fellow</a:t>
            </a:r>
            <a:endParaRPr lang="it-IT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</a:endParaRPr>
          </a:p>
          <a:p>
            <a:pPr algn="ctr"/>
            <a:endParaRPr lang="it-IT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AB4916E-8E24-52FD-CD37-096EC6C9E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2966" y="5165596"/>
            <a:ext cx="948373" cy="9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owchart: Punched Tape 11">
            <a:extLst>
              <a:ext uri="{FF2B5EF4-FFF2-40B4-BE49-F238E27FC236}">
                <a16:creationId xmlns:a16="http://schemas.microsoft.com/office/drawing/2014/main" id="{F1E74D79-E5F7-D7D0-444C-DD3FFA1E21F1}"/>
              </a:ext>
            </a:extLst>
          </p:cNvPr>
          <p:cNvSpPr/>
          <p:nvPr/>
        </p:nvSpPr>
        <p:spPr>
          <a:xfrm>
            <a:off x="15233650" y="5201222"/>
            <a:ext cx="1808567" cy="90690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b="1" i="0" u="none" strike="noStrike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New Fellow</a:t>
            </a:r>
            <a:endParaRPr lang="it-IT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0101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E7C50B-8D5E-806F-2867-EFA594E48CD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50" y="2016757"/>
            <a:ext cx="17754600" cy="9292593"/>
          </a:xfrm>
        </p:spPr>
      </p:pic>
      <p:sp>
        <p:nvSpPr>
          <p:cNvPr id="6" name="Google Shape;158;p8">
            <a:extLst>
              <a:ext uri="{FF2B5EF4-FFF2-40B4-BE49-F238E27FC236}">
                <a16:creationId xmlns:a16="http://schemas.microsoft.com/office/drawing/2014/main" id="{A49E8E8C-ACCF-C5E6-CB7A-96DBEAA694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13128" y="473075"/>
            <a:ext cx="13709700" cy="10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400" b="1" dirty="0">
                <a:latin typeface="Arial"/>
                <a:ea typeface="Arial"/>
                <a:cs typeface="Arial"/>
                <a:sym typeface="Arial"/>
              </a:rPr>
              <a:t>Online Event with the European Commission - 18</a:t>
            </a:r>
            <a:r>
              <a:rPr lang="en-US" sz="3400" b="1" baseline="30000" dirty="0"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3400" b="1" dirty="0">
                <a:latin typeface="Arial"/>
                <a:ea typeface="Arial"/>
                <a:cs typeface="Arial"/>
                <a:sym typeface="Arial"/>
              </a:rPr>
              <a:t> January 2023</a:t>
            </a:r>
            <a:endParaRPr sz="3400" i="1" dirty="0"/>
          </a:p>
        </p:txBody>
      </p:sp>
    </p:spTree>
    <p:extLst>
      <p:ext uri="{BB962C8B-B14F-4D97-AF65-F5344CB8AC3E}">
        <p14:creationId xmlns:p14="http://schemas.microsoft.com/office/powerpoint/2010/main" val="1655690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A936C6-83E4-4E1C-A886-9ACCBBD6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507846"/>
            <a:endParaRPr lang="it-IT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A1A3DC1-B931-491E-865C-CA2D98E5F0A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37250" y="2454275"/>
            <a:ext cx="13481522" cy="7778083"/>
          </a:xfrm>
        </p:spPr>
        <p:txBody>
          <a:bodyPr>
            <a:normAutofit lnSpcReduction="10000"/>
          </a:bodyPr>
          <a:lstStyle/>
          <a:p>
            <a:pPr marL="571500" indent="-571500" algn="l">
              <a:spcAft>
                <a:spcPts val="989"/>
              </a:spcAft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571500" indent="-571500" algn="l">
              <a:spcAft>
                <a:spcPts val="989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The event will be recorded and will be made available on StandICT.eu 2023 website within the next 24 hours (</a:t>
            </a:r>
            <a:r>
              <a:rPr lang="en-US" sz="4400" i="1" dirty="0"/>
              <a:t>inclusive of the PPT presentations of each speaker</a:t>
            </a:r>
            <a:r>
              <a:rPr lang="en-US" sz="4400" dirty="0"/>
              <a:t>).</a:t>
            </a:r>
          </a:p>
          <a:p>
            <a:pPr marL="571500" indent="-571500" algn="l">
              <a:spcAft>
                <a:spcPts val="989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Interactive chat is available by default.</a:t>
            </a:r>
            <a:br>
              <a:rPr lang="en-US" sz="4400" dirty="0"/>
            </a:br>
            <a:r>
              <a:rPr lang="en-US" sz="4400" dirty="0"/>
              <a:t>We do encourage you though to enter any question in the dedicated Q/A box placed in the lower toolbar.</a:t>
            </a:r>
            <a:br>
              <a:rPr lang="en-US" sz="4400" dirty="0"/>
            </a:br>
            <a:r>
              <a:rPr lang="en-US" sz="4400" dirty="0"/>
              <a:t>The speakers will be pleased to answer back your questions real-time.</a:t>
            </a:r>
          </a:p>
          <a:p>
            <a:pPr marL="571500" indent="-571500" algn="l">
              <a:spcAft>
                <a:spcPts val="989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You can follow the chat to be informed and receive link on the main StandICT.eu outputs and publications.</a:t>
            </a:r>
          </a:p>
          <a:p>
            <a:pPr marL="571500" indent="-571500" algn="l">
              <a:spcAft>
                <a:spcPts val="989"/>
              </a:spcAft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571500" indent="-571500" algn="l">
              <a:spcAft>
                <a:spcPts val="989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Google Shape;158;p8">
            <a:extLst>
              <a:ext uri="{FF2B5EF4-FFF2-40B4-BE49-F238E27FC236}">
                <a16:creationId xmlns:a16="http://schemas.microsoft.com/office/drawing/2014/main" id="{24EF8A78-633A-C443-B0C6-9C99FD7B24D6}"/>
              </a:ext>
            </a:extLst>
          </p:cNvPr>
          <p:cNvSpPr txBox="1">
            <a:spLocks/>
          </p:cNvSpPr>
          <p:nvPr/>
        </p:nvSpPr>
        <p:spPr>
          <a:xfrm>
            <a:off x="6165850" y="549275"/>
            <a:ext cx="13709700" cy="100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r" rtl="0">
              <a:lnSpc>
                <a:spcPct val="80000"/>
              </a:lnSpc>
              <a:buSzPts val="1400"/>
            </a:pPr>
            <a:r>
              <a:rPr lang="en-US" sz="3400" b="1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Webinar Housekeeping</a:t>
            </a:r>
            <a:endParaRPr lang="en-US" sz="3400" i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70C20B7-F686-CD45-8058-CF28231AC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834" y="3521075"/>
            <a:ext cx="2302383" cy="250466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C1A513C-2B24-2044-AB9A-8FBA6831C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6111875"/>
            <a:ext cx="5033553" cy="29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50328"/>
      </p:ext>
    </p:extLst>
  </p:cSld>
  <p:clrMapOvr>
    <a:masterClrMapping/>
  </p:clrMapOvr>
</p:sld>
</file>

<file path=ppt/theme/theme1.xml><?xml version="1.0" encoding="utf-8"?>
<a:theme xmlns:a="http://schemas.openxmlformats.org/drawingml/2006/main" name="EBDVF 202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BA4644BE8D30B4CA79AD7771B23F07E" ma:contentTypeVersion="11" ma:contentTypeDescription="Creare un nuovo documento." ma:contentTypeScope="" ma:versionID="eb090182b89ee7be9c6eaccd5147dec2">
  <xsd:schema xmlns:xsd="http://www.w3.org/2001/XMLSchema" xmlns:xs="http://www.w3.org/2001/XMLSchema" xmlns:p="http://schemas.microsoft.com/office/2006/metadata/properties" xmlns:ns2="c0ee2c7c-307c-4ed7-a5b2-37f01333d477" xmlns:ns3="935c4f2d-3251-47ca-bf40-3c0fe8ae350c" targetNamespace="http://schemas.microsoft.com/office/2006/metadata/properties" ma:root="true" ma:fieldsID="7623fff0eb5a74f0990b034befb398a0" ns2:_="" ns3:_="">
    <xsd:import namespace="c0ee2c7c-307c-4ed7-a5b2-37f01333d477"/>
    <xsd:import namespace="935c4f2d-3251-47ca-bf40-3c0fe8ae35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ee2c7c-307c-4ed7-a5b2-37f01333d4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5c4f2d-3251-47ca-bf40-3c0fe8ae350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4F7BEE-B116-4019-9E21-683FA9066E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4CEA6E-D7A7-424E-A0FF-AF1F8146B7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ee2c7c-307c-4ed7-a5b2-37f01333d477"/>
    <ds:schemaRef ds:uri="935c4f2d-3251-47ca-bf40-3c0fe8ae35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14FF70-B9CD-4E65-843B-23A3A87B11A0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35c4f2d-3251-47ca-bf40-3c0fe8ae350c"/>
    <ds:schemaRef ds:uri="http://purl.org/dc/terms/"/>
    <ds:schemaRef ds:uri="c0ee2c7c-307c-4ed7-a5b2-37f01333d47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</TotalTime>
  <Words>549</Words>
  <Application>Microsoft Office PowerPoint</Application>
  <PresentationFormat>Custom</PresentationFormat>
  <Paragraphs>68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Noto Sans</vt:lpstr>
      <vt:lpstr>Open Sans</vt:lpstr>
      <vt:lpstr>EBDVF 2020</vt:lpstr>
      <vt:lpstr> StandICT.eu 2023 “Walk &amp; Talk” Webinar on IoT and Edge Computing  13h December 2022 – 10:30 CET  </vt:lpstr>
      <vt:lpstr>PowerPoint Presentation</vt:lpstr>
      <vt:lpstr>PowerPoint Presentation</vt:lpstr>
      <vt:lpstr>PowerPoint Presentation</vt:lpstr>
      <vt:lpstr>PowerPoint Presentation</vt:lpstr>
      <vt:lpstr>The footprint left by the StandICT.eu Fellows</vt:lpstr>
      <vt:lpstr>Tangible impact of StandICT.eu Fellows in the IoT domain </vt:lpstr>
      <vt:lpstr>Online Event with the European Commission - 18th January 2023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silvana muscella</dc:creator>
  <cp:lastModifiedBy>francesco osimanti</cp:lastModifiedBy>
  <cp:revision>677</cp:revision>
  <cp:lastPrinted>2022-12-13T07:20:44Z</cp:lastPrinted>
  <dcterms:created xsi:type="dcterms:W3CDTF">2020-07-28T11:30:01Z</dcterms:created>
  <dcterms:modified xsi:type="dcterms:W3CDTF">2022-12-13T08:54:47Z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2020-07-28T00:00:00Z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2020-07-28T00:00:00Z</vt:filetime>
  </property>
  <property fmtid="{D5CDD505-2E9C-101B-9397-08002B2CF9AE}" pid="5" name="ContentTypeId">
    <vt:lpwstr>0x010100DBA4644BE8D30B4CA79AD7771B23F07E</vt:lpwstr>
  </property>
</Properties>
</file>